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5" r:id="rId17"/>
    <p:sldId id="276" r:id="rId18"/>
    <p:sldId id="277" r:id="rId19"/>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wight Norton" initials="DN" lastIdx="2" clrIdx="0"/>
  <p:cmAuthor id="1" name="Author" initials="Author"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2246"/>
    <a:srgbClr val="F0E999"/>
    <a:srgbClr val="FEC99F"/>
    <a:srgbClr val="D89D9C"/>
    <a:srgbClr val="C6D5E3"/>
    <a:srgbClr val="9AA7B5"/>
    <a:srgbClr val="242424"/>
    <a:srgbClr val="DAC800"/>
    <a:srgbClr val="DAC8A5"/>
    <a:srgbClr val="FC79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30" autoAdjust="0"/>
    <p:restoredTop sz="96389" autoAdjust="0"/>
  </p:normalViewPr>
  <p:slideViewPr>
    <p:cSldViewPr snapToGrid="0">
      <p:cViewPr varScale="1">
        <p:scale>
          <a:sx n="41" d="100"/>
          <a:sy n="41" d="100"/>
        </p:scale>
        <p:origin x="1452" y="48"/>
      </p:cViewPr>
      <p:guideLst>
        <p:guide orient="horz" pos="2160"/>
        <p:guide pos="2880"/>
      </p:guideLst>
    </p:cSldViewPr>
  </p:slideViewPr>
  <p:notesTextViewPr>
    <p:cViewPr>
      <p:scale>
        <a:sx n="1" d="1"/>
        <a:sy n="1" d="1"/>
      </p:scale>
      <p:origin x="0" y="0"/>
    </p:cViewPr>
  </p:notesTextViewPr>
  <p:notesViewPr>
    <p:cSldViewPr snapToGrid="0">
      <p:cViewPr varScale="1">
        <p:scale>
          <a:sx n="89" d="100"/>
          <a:sy n="89" d="100"/>
        </p:scale>
        <p:origin x="307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B310D0-2618-4072-9AD5-826970824035}"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3F1F17E3-89F1-4FBB-B624-02895293E9EF}">
      <dgm:prSet phldrT="[Text]" custT="1"/>
      <dgm:spPr>
        <a:solidFill>
          <a:srgbClr val="032246"/>
        </a:solidFill>
      </dgm:spPr>
      <dgm:t>
        <a:bodyPr/>
        <a:lstStyle/>
        <a:p>
          <a:r>
            <a:rPr lang="en-US" sz="1600" b="1" dirty="0">
              <a:latin typeface="Segoe UI" panose="020B0502040204020203" pitchFamily="34" charset="0"/>
              <a:cs typeface="Segoe UI" panose="020B0502040204020203" pitchFamily="34" charset="0"/>
            </a:rPr>
            <a:t>Rental Housing Development</a:t>
          </a:r>
          <a:endParaRPr lang="en-US" sz="1600" dirty="0">
            <a:latin typeface="Segoe UI" panose="020B0502040204020203" pitchFamily="34" charset="0"/>
            <a:cs typeface="Segoe UI" panose="020B0502040204020203" pitchFamily="34" charset="0"/>
          </a:endParaRPr>
        </a:p>
      </dgm:t>
    </dgm:pt>
    <dgm:pt modelId="{B9003E25-B921-4748-A820-478B4533DDFB}" type="parTrans" cxnId="{DB2B01A3-4B6E-4DF5-AE85-8BC9D751012F}">
      <dgm:prSet/>
      <dgm:spPr/>
      <dgm:t>
        <a:bodyPr/>
        <a:lstStyle/>
        <a:p>
          <a:endParaRPr lang="en-US" sz="1600">
            <a:latin typeface="Segoe UI" panose="020B0502040204020203" pitchFamily="34" charset="0"/>
            <a:cs typeface="Segoe UI" panose="020B0502040204020203" pitchFamily="34" charset="0"/>
          </a:endParaRPr>
        </a:p>
      </dgm:t>
    </dgm:pt>
    <dgm:pt modelId="{DAD5F62B-B62D-4BB4-9C78-2F51DC56ED94}" type="sibTrans" cxnId="{DB2B01A3-4B6E-4DF5-AE85-8BC9D751012F}">
      <dgm:prSet/>
      <dgm:spPr/>
      <dgm:t>
        <a:bodyPr/>
        <a:lstStyle/>
        <a:p>
          <a:endParaRPr lang="en-US" sz="1600">
            <a:latin typeface="Segoe UI" panose="020B0502040204020203" pitchFamily="34" charset="0"/>
            <a:cs typeface="Segoe UI" panose="020B0502040204020203" pitchFamily="34" charset="0"/>
          </a:endParaRPr>
        </a:p>
      </dgm:t>
    </dgm:pt>
    <dgm:pt modelId="{285B8FCA-675E-47BC-9062-BD8DA7524528}">
      <dgm:prSet custT="1"/>
      <dgm:spPr>
        <a:solidFill>
          <a:srgbClr val="9AA7B5">
            <a:alpha val="89804"/>
          </a:srgbClr>
        </a:solidFill>
        <a:ln>
          <a:noFill/>
        </a:ln>
      </dgm:spPr>
      <dgm:t>
        <a:bodyPr/>
        <a:lstStyle/>
        <a:p>
          <a:r>
            <a:rPr lang="en-US" sz="1200" b="0" dirty="0">
              <a:latin typeface="Segoe UI" panose="020B0502040204020203" pitchFamily="34" charset="0"/>
              <a:cs typeface="Segoe UI" panose="020B0502040204020203" pitchFamily="34" charset="0"/>
            </a:rPr>
            <a:t>Rehab/New Construction subsidies to non-profit and for-profit developers</a:t>
          </a:r>
          <a:endParaRPr lang="en-US" sz="1200" b="1" dirty="0">
            <a:latin typeface="Segoe UI" panose="020B0502040204020203" pitchFamily="34" charset="0"/>
            <a:cs typeface="Segoe UI" panose="020B0502040204020203" pitchFamily="34" charset="0"/>
          </a:endParaRPr>
        </a:p>
      </dgm:t>
    </dgm:pt>
    <dgm:pt modelId="{74D5D7C1-E37A-49B4-A5BD-A5121945F8B9}" type="parTrans" cxnId="{45882564-8C0E-4EF8-BC0C-E56A25F33BF4}">
      <dgm:prSet/>
      <dgm:spPr/>
      <dgm:t>
        <a:bodyPr/>
        <a:lstStyle/>
        <a:p>
          <a:endParaRPr lang="en-US" sz="1600">
            <a:latin typeface="Segoe UI" panose="020B0502040204020203" pitchFamily="34" charset="0"/>
            <a:cs typeface="Segoe UI" panose="020B0502040204020203" pitchFamily="34" charset="0"/>
          </a:endParaRPr>
        </a:p>
      </dgm:t>
    </dgm:pt>
    <dgm:pt modelId="{2F4490E2-9DD9-40F1-8943-77C6D7AC3051}" type="sibTrans" cxnId="{45882564-8C0E-4EF8-BC0C-E56A25F33BF4}">
      <dgm:prSet/>
      <dgm:spPr/>
      <dgm:t>
        <a:bodyPr/>
        <a:lstStyle/>
        <a:p>
          <a:endParaRPr lang="en-US" sz="1600">
            <a:latin typeface="Segoe UI" panose="020B0502040204020203" pitchFamily="34" charset="0"/>
            <a:cs typeface="Segoe UI" panose="020B0502040204020203" pitchFamily="34" charset="0"/>
          </a:endParaRPr>
        </a:p>
      </dgm:t>
    </dgm:pt>
    <dgm:pt modelId="{0AACD9B2-6DC8-48D9-B6DF-6128C1B45D46}">
      <dgm:prSet custT="1"/>
      <dgm:spPr>
        <a:solidFill>
          <a:srgbClr val="7096B8"/>
        </a:solidFill>
      </dgm:spPr>
      <dgm:t>
        <a:bodyPr/>
        <a:lstStyle/>
        <a:p>
          <a:r>
            <a:rPr lang="en-US" sz="1600" b="1" dirty="0">
              <a:latin typeface="Segoe UI" panose="020B0502040204020203" pitchFamily="34" charset="0"/>
              <a:cs typeface="Segoe UI" panose="020B0502040204020203" pitchFamily="34" charset="0"/>
            </a:rPr>
            <a:t>Owner Occupied Rehab</a:t>
          </a:r>
        </a:p>
      </dgm:t>
    </dgm:pt>
    <dgm:pt modelId="{7784FD2B-61C1-468E-B611-1437CF68AA34}" type="parTrans" cxnId="{5EBFD2FB-9CE2-48F0-9B6C-545E9EBEDD64}">
      <dgm:prSet/>
      <dgm:spPr/>
      <dgm:t>
        <a:bodyPr/>
        <a:lstStyle/>
        <a:p>
          <a:endParaRPr lang="en-US" sz="1600">
            <a:latin typeface="Segoe UI" panose="020B0502040204020203" pitchFamily="34" charset="0"/>
            <a:cs typeface="Segoe UI" panose="020B0502040204020203" pitchFamily="34" charset="0"/>
          </a:endParaRPr>
        </a:p>
      </dgm:t>
    </dgm:pt>
    <dgm:pt modelId="{FFD9906D-7D1E-479E-8231-F79263AF4588}" type="sibTrans" cxnId="{5EBFD2FB-9CE2-48F0-9B6C-545E9EBEDD64}">
      <dgm:prSet/>
      <dgm:spPr/>
      <dgm:t>
        <a:bodyPr/>
        <a:lstStyle/>
        <a:p>
          <a:endParaRPr lang="en-US" sz="1600">
            <a:latin typeface="Segoe UI" panose="020B0502040204020203" pitchFamily="34" charset="0"/>
            <a:cs typeface="Segoe UI" panose="020B0502040204020203" pitchFamily="34" charset="0"/>
          </a:endParaRPr>
        </a:p>
      </dgm:t>
    </dgm:pt>
    <dgm:pt modelId="{EF4C080D-736B-4B4F-9BAB-101DFE32003B}">
      <dgm:prSet custT="1"/>
      <dgm:spPr>
        <a:solidFill>
          <a:srgbClr val="C6D5E3">
            <a:alpha val="89804"/>
          </a:srgbClr>
        </a:solidFill>
      </dgm:spPr>
      <dgm:t>
        <a:bodyPr/>
        <a:lstStyle/>
        <a:p>
          <a:r>
            <a:rPr lang="en-US" sz="1200" b="0" dirty="0">
              <a:latin typeface="Segoe UI" panose="020B0502040204020203" pitchFamily="34" charset="0"/>
              <a:cs typeface="Segoe UI" panose="020B0502040204020203" pitchFamily="34" charset="0"/>
            </a:rPr>
            <a:t>Home Modification Program, Health &amp; Safety, Aging in Place, Income Based Loans, Non-Profit Rehab </a:t>
          </a:r>
        </a:p>
      </dgm:t>
    </dgm:pt>
    <dgm:pt modelId="{2F557B13-210F-4F14-944E-66D566BB3237}" type="parTrans" cxnId="{F940BAD4-F389-4ACA-894E-305656D42FC2}">
      <dgm:prSet/>
      <dgm:spPr/>
      <dgm:t>
        <a:bodyPr/>
        <a:lstStyle/>
        <a:p>
          <a:endParaRPr lang="en-US" sz="1600">
            <a:latin typeface="Segoe UI" panose="020B0502040204020203" pitchFamily="34" charset="0"/>
            <a:cs typeface="Segoe UI" panose="020B0502040204020203" pitchFamily="34" charset="0"/>
          </a:endParaRPr>
        </a:p>
      </dgm:t>
    </dgm:pt>
    <dgm:pt modelId="{F68890FE-7B68-4346-BFD1-D56285A46047}" type="sibTrans" cxnId="{F940BAD4-F389-4ACA-894E-305656D42FC2}">
      <dgm:prSet/>
      <dgm:spPr/>
      <dgm:t>
        <a:bodyPr/>
        <a:lstStyle/>
        <a:p>
          <a:endParaRPr lang="en-US" sz="1600">
            <a:latin typeface="Segoe UI" panose="020B0502040204020203" pitchFamily="34" charset="0"/>
            <a:cs typeface="Segoe UI" panose="020B0502040204020203" pitchFamily="34" charset="0"/>
          </a:endParaRPr>
        </a:p>
      </dgm:t>
    </dgm:pt>
    <dgm:pt modelId="{9139A0BA-6682-4E73-B01C-3408D608429F}">
      <dgm:prSet custT="1"/>
      <dgm:spPr>
        <a:solidFill>
          <a:srgbClr val="9E0A07"/>
        </a:solidFill>
      </dgm:spPr>
      <dgm:t>
        <a:bodyPr/>
        <a:lstStyle/>
        <a:p>
          <a:r>
            <a:rPr lang="en-US" sz="1600" b="1" dirty="0">
              <a:latin typeface="Segoe UI" panose="020B0502040204020203" pitchFamily="34" charset="0"/>
              <a:cs typeface="Segoe UI" panose="020B0502040204020203" pitchFamily="34" charset="0"/>
            </a:rPr>
            <a:t>Homeownership Assistance to Individuals</a:t>
          </a:r>
        </a:p>
      </dgm:t>
    </dgm:pt>
    <dgm:pt modelId="{904B3D90-8539-43FC-8209-4B580B5BAC2A}" type="parTrans" cxnId="{283415D6-000E-46D0-A1C6-2A53A268FAF1}">
      <dgm:prSet/>
      <dgm:spPr/>
      <dgm:t>
        <a:bodyPr/>
        <a:lstStyle/>
        <a:p>
          <a:endParaRPr lang="en-US" sz="1600">
            <a:latin typeface="Segoe UI" panose="020B0502040204020203" pitchFamily="34" charset="0"/>
            <a:cs typeface="Segoe UI" panose="020B0502040204020203" pitchFamily="34" charset="0"/>
          </a:endParaRPr>
        </a:p>
      </dgm:t>
    </dgm:pt>
    <dgm:pt modelId="{43701239-210F-4DC0-B772-FE734290EC52}" type="sibTrans" cxnId="{283415D6-000E-46D0-A1C6-2A53A268FAF1}">
      <dgm:prSet/>
      <dgm:spPr/>
      <dgm:t>
        <a:bodyPr/>
        <a:lstStyle/>
        <a:p>
          <a:endParaRPr lang="en-US" sz="1600">
            <a:latin typeface="Segoe UI" panose="020B0502040204020203" pitchFamily="34" charset="0"/>
            <a:cs typeface="Segoe UI" panose="020B0502040204020203" pitchFamily="34" charset="0"/>
          </a:endParaRPr>
        </a:p>
      </dgm:t>
    </dgm:pt>
    <dgm:pt modelId="{B627EF35-349F-4F07-A580-B439699EAC16}">
      <dgm:prSet custT="1"/>
      <dgm:spPr>
        <a:solidFill>
          <a:srgbClr val="D89D9C">
            <a:alpha val="89804"/>
          </a:srgbClr>
        </a:solidFill>
      </dgm:spPr>
      <dgm:t>
        <a:bodyPr/>
        <a:lstStyle/>
        <a:p>
          <a:r>
            <a:rPr lang="en-US" sz="1200" b="0" dirty="0">
              <a:latin typeface="Segoe UI" panose="020B0502040204020203" pitchFamily="34" charset="0"/>
              <a:cs typeface="Segoe UI" panose="020B0502040204020203" pitchFamily="34" charset="0"/>
            </a:rPr>
            <a:t>Soft Second Mortgage</a:t>
          </a:r>
        </a:p>
      </dgm:t>
    </dgm:pt>
    <dgm:pt modelId="{5B47A16C-CB16-44D8-B95F-8B12214063F7}" type="parTrans" cxnId="{F0D6CC74-9012-40A7-A272-F4A541E40DBE}">
      <dgm:prSet/>
      <dgm:spPr/>
      <dgm:t>
        <a:bodyPr/>
        <a:lstStyle/>
        <a:p>
          <a:endParaRPr lang="en-US" sz="1600">
            <a:latin typeface="Segoe UI" panose="020B0502040204020203" pitchFamily="34" charset="0"/>
            <a:cs typeface="Segoe UI" panose="020B0502040204020203" pitchFamily="34" charset="0"/>
          </a:endParaRPr>
        </a:p>
      </dgm:t>
    </dgm:pt>
    <dgm:pt modelId="{D247D3EA-4728-472D-B4C6-675744880E1B}" type="sibTrans" cxnId="{F0D6CC74-9012-40A7-A272-F4A541E40DBE}">
      <dgm:prSet/>
      <dgm:spPr/>
      <dgm:t>
        <a:bodyPr/>
        <a:lstStyle/>
        <a:p>
          <a:endParaRPr lang="en-US" sz="1600">
            <a:latin typeface="Segoe UI" panose="020B0502040204020203" pitchFamily="34" charset="0"/>
            <a:cs typeface="Segoe UI" panose="020B0502040204020203" pitchFamily="34" charset="0"/>
          </a:endParaRPr>
        </a:p>
      </dgm:t>
    </dgm:pt>
    <dgm:pt modelId="{4C7D8FB0-751B-4A4D-B501-AB31F90720CF}">
      <dgm:prSet custT="1"/>
      <dgm:spPr>
        <a:solidFill>
          <a:srgbClr val="FC790F"/>
        </a:solidFill>
      </dgm:spPr>
      <dgm:t>
        <a:bodyPr/>
        <a:lstStyle/>
        <a:p>
          <a:r>
            <a:rPr lang="en-US" sz="1600" b="1" dirty="0">
              <a:latin typeface="Segoe UI" panose="020B0502040204020203" pitchFamily="34" charset="0"/>
              <a:cs typeface="Segoe UI" panose="020B0502040204020203" pitchFamily="34" charset="0"/>
            </a:rPr>
            <a:t>Rental Assistance to Individuals</a:t>
          </a:r>
        </a:p>
      </dgm:t>
    </dgm:pt>
    <dgm:pt modelId="{C1A319ED-60CE-45C5-B72B-7D10A51C1F79}" type="parTrans" cxnId="{FFFF7F6E-B754-4B35-8A7E-EB5B92C34424}">
      <dgm:prSet/>
      <dgm:spPr/>
      <dgm:t>
        <a:bodyPr/>
        <a:lstStyle/>
        <a:p>
          <a:endParaRPr lang="en-US" sz="1600">
            <a:latin typeface="Segoe UI" panose="020B0502040204020203" pitchFamily="34" charset="0"/>
            <a:cs typeface="Segoe UI" panose="020B0502040204020203" pitchFamily="34" charset="0"/>
          </a:endParaRPr>
        </a:p>
      </dgm:t>
    </dgm:pt>
    <dgm:pt modelId="{2473FF95-B2D8-498E-8F86-C80BC9AF8B2A}" type="sibTrans" cxnId="{FFFF7F6E-B754-4B35-8A7E-EB5B92C34424}">
      <dgm:prSet/>
      <dgm:spPr/>
      <dgm:t>
        <a:bodyPr/>
        <a:lstStyle/>
        <a:p>
          <a:endParaRPr lang="en-US" sz="1600">
            <a:latin typeface="Segoe UI" panose="020B0502040204020203" pitchFamily="34" charset="0"/>
            <a:cs typeface="Segoe UI" panose="020B0502040204020203" pitchFamily="34" charset="0"/>
          </a:endParaRPr>
        </a:p>
      </dgm:t>
    </dgm:pt>
    <dgm:pt modelId="{4EA42321-0634-477D-AF1D-BAF969D0AE02}">
      <dgm:prSet custT="1"/>
      <dgm:spPr>
        <a:solidFill>
          <a:srgbClr val="FEC99F">
            <a:alpha val="89804"/>
          </a:srgbClr>
        </a:solidFill>
      </dgm:spPr>
      <dgm:t>
        <a:bodyPr/>
        <a:lstStyle/>
        <a:p>
          <a:r>
            <a:rPr lang="en-US" sz="1200" b="0" dirty="0">
              <a:latin typeface="Segoe UI" panose="020B0502040204020203" pitchFamily="34" charset="0"/>
              <a:cs typeface="Segoe UI" panose="020B0502040204020203" pitchFamily="34" charset="0"/>
            </a:rPr>
            <a:t>Tenant Based Rental Assistance (TBRA) for Special Needs Populations</a:t>
          </a:r>
        </a:p>
      </dgm:t>
    </dgm:pt>
    <dgm:pt modelId="{FF175B56-B334-4C8E-831A-C3600DED74AD}" type="parTrans" cxnId="{EEA1CD2A-9589-495A-A583-DFED0CF8B634}">
      <dgm:prSet/>
      <dgm:spPr/>
      <dgm:t>
        <a:bodyPr/>
        <a:lstStyle/>
        <a:p>
          <a:endParaRPr lang="en-US" sz="1600">
            <a:latin typeface="Segoe UI" panose="020B0502040204020203" pitchFamily="34" charset="0"/>
            <a:cs typeface="Segoe UI" panose="020B0502040204020203" pitchFamily="34" charset="0"/>
          </a:endParaRPr>
        </a:p>
      </dgm:t>
    </dgm:pt>
    <dgm:pt modelId="{D3EA7BA4-38F4-4CD4-BCE2-7B11517A9E12}" type="sibTrans" cxnId="{EEA1CD2A-9589-495A-A583-DFED0CF8B634}">
      <dgm:prSet/>
      <dgm:spPr/>
      <dgm:t>
        <a:bodyPr/>
        <a:lstStyle/>
        <a:p>
          <a:endParaRPr lang="en-US" sz="1600">
            <a:latin typeface="Segoe UI" panose="020B0502040204020203" pitchFamily="34" charset="0"/>
            <a:cs typeface="Segoe UI" panose="020B0502040204020203" pitchFamily="34" charset="0"/>
          </a:endParaRPr>
        </a:p>
      </dgm:t>
    </dgm:pt>
    <dgm:pt modelId="{279705A0-C5C1-44AA-A333-148EB4280449}">
      <dgm:prSet custT="1"/>
      <dgm:spPr>
        <a:solidFill>
          <a:srgbClr val="DAC800"/>
        </a:solidFill>
      </dgm:spPr>
      <dgm:t>
        <a:bodyPr/>
        <a:lstStyle/>
        <a:p>
          <a:r>
            <a:rPr lang="en-US" sz="1600" b="1" dirty="0">
              <a:solidFill>
                <a:srgbClr val="242424"/>
              </a:solidFill>
              <a:latin typeface="Segoe UI" panose="020B0502040204020203" pitchFamily="34" charset="0"/>
              <a:cs typeface="Segoe UI" panose="020B0502040204020203" pitchFamily="34" charset="0"/>
            </a:rPr>
            <a:t>Homeless and Other Special Needs Populations</a:t>
          </a:r>
        </a:p>
      </dgm:t>
    </dgm:pt>
    <dgm:pt modelId="{D8D650AC-58AA-4761-86A5-E6F4903C8651}" type="parTrans" cxnId="{2B03E8CC-4969-4CEB-AB7E-68A1078FE466}">
      <dgm:prSet/>
      <dgm:spPr/>
      <dgm:t>
        <a:bodyPr/>
        <a:lstStyle/>
        <a:p>
          <a:endParaRPr lang="en-US" sz="1600">
            <a:latin typeface="Segoe UI" panose="020B0502040204020203" pitchFamily="34" charset="0"/>
            <a:cs typeface="Segoe UI" panose="020B0502040204020203" pitchFamily="34" charset="0"/>
          </a:endParaRPr>
        </a:p>
      </dgm:t>
    </dgm:pt>
    <dgm:pt modelId="{7184485C-6CA9-410E-8D86-08A243E2407C}" type="sibTrans" cxnId="{2B03E8CC-4969-4CEB-AB7E-68A1078FE466}">
      <dgm:prSet/>
      <dgm:spPr/>
      <dgm:t>
        <a:bodyPr/>
        <a:lstStyle/>
        <a:p>
          <a:endParaRPr lang="en-US" sz="1600">
            <a:latin typeface="Segoe UI" panose="020B0502040204020203" pitchFamily="34" charset="0"/>
            <a:cs typeface="Segoe UI" panose="020B0502040204020203" pitchFamily="34" charset="0"/>
          </a:endParaRPr>
        </a:p>
      </dgm:t>
    </dgm:pt>
    <dgm:pt modelId="{890D002D-4C29-4260-9DF4-46BD86FB4BB6}">
      <dgm:prSet custT="1"/>
      <dgm:spPr>
        <a:solidFill>
          <a:srgbClr val="F0E999">
            <a:alpha val="89804"/>
          </a:srgbClr>
        </a:solidFill>
      </dgm:spPr>
      <dgm:t>
        <a:bodyPr/>
        <a:lstStyle/>
        <a:p>
          <a:r>
            <a:rPr lang="en-US" sz="1200" b="0" dirty="0">
              <a:latin typeface="Segoe UI" panose="020B0502040204020203" pitchFamily="34" charset="0"/>
              <a:cs typeface="Segoe UI" panose="020B0502040204020203" pitchFamily="34" charset="0"/>
            </a:rPr>
            <a:t>Low Barrier Shelter, Emergency Shelter Grants, Housing Opportunities for Persons with AIDS</a:t>
          </a:r>
        </a:p>
      </dgm:t>
    </dgm:pt>
    <dgm:pt modelId="{EAE7B35D-B37E-4674-8061-8CF86618E822}" type="parTrans" cxnId="{661E97C3-B602-41AF-AB3D-1621383C9DB8}">
      <dgm:prSet/>
      <dgm:spPr/>
      <dgm:t>
        <a:bodyPr/>
        <a:lstStyle/>
        <a:p>
          <a:endParaRPr lang="en-US" sz="1600">
            <a:latin typeface="Segoe UI" panose="020B0502040204020203" pitchFamily="34" charset="0"/>
            <a:cs typeface="Segoe UI" panose="020B0502040204020203" pitchFamily="34" charset="0"/>
          </a:endParaRPr>
        </a:p>
      </dgm:t>
    </dgm:pt>
    <dgm:pt modelId="{74CCAD9C-82D2-4B8B-B888-2257AAF5F3CD}" type="sibTrans" cxnId="{661E97C3-B602-41AF-AB3D-1621383C9DB8}">
      <dgm:prSet/>
      <dgm:spPr/>
      <dgm:t>
        <a:bodyPr/>
        <a:lstStyle/>
        <a:p>
          <a:endParaRPr lang="en-US" sz="1600">
            <a:latin typeface="Segoe UI" panose="020B0502040204020203" pitchFamily="34" charset="0"/>
            <a:cs typeface="Segoe UI" panose="020B0502040204020203" pitchFamily="34" charset="0"/>
          </a:endParaRPr>
        </a:p>
      </dgm:t>
    </dgm:pt>
    <dgm:pt modelId="{32E1E4A3-0D6B-4C9F-AAE7-010AC7F92EAA}">
      <dgm:prSet custT="1"/>
      <dgm:spPr>
        <a:solidFill>
          <a:srgbClr val="C6D5E3">
            <a:alpha val="89804"/>
          </a:srgbClr>
        </a:solidFill>
      </dgm:spPr>
      <dgm:t>
        <a:bodyPr/>
        <a:lstStyle/>
        <a:p>
          <a:r>
            <a:rPr lang="en-US" sz="1200" b="1" dirty="0">
              <a:latin typeface="Segoe UI" panose="020B0502040204020203" pitchFamily="34" charset="0"/>
              <a:cs typeface="Segoe UI" panose="020B0502040204020203" pitchFamily="34" charset="0"/>
            </a:rPr>
            <a:t>$4,325,689 (CDBG/NHIF)</a:t>
          </a:r>
        </a:p>
      </dgm:t>
    </dgm:pt>
    <dgm:pt modelId="{8D46937C-92AC-46BC-B8A3-FF0A5E02A753}" type="parTrans" cxnId="{2A89E738-138D-482D-985D-4F023B271902}">
      <dgm:prSet/>
      <dgm:spPr/>
      <dgm:t>
        <a:bodyPr/>
        <a:lstStyle/>
        <a:p>
          <a:endParaRPr lang="en-US" sz="1600">
            <a:latin typeface="Segoe UI" panose="020B0502040204020203" pitchFamily="34" charset="0"/>
            <a:cs typeface="Segoe UI" panose="020B0502040204020203" pitchFamily="34" charset="0"/>
          </a:endParaRPr>
        </a:p>
      </dgm:t>
    </dgm:pt>
    <dgm:pt modelId="{5BF09024-5A3D-40E7-B27C-5DF37AD3408A}" type="sibTrans" cxnId="{2A89E738-138D-482D-985D-4F023B271902}">
      <dgm:prSet/>
      <dgm:spPr/>
      <dgm:t>
        <a:bodyPr/>
        <a:lstStyle/>
        <a:p>
          <a:endParaRPr lang="en-US" sz="1600">
            <a:latin typeface="Segoe UI" panose="020B0502040204020203" pitchFamily="34" charset="0"/>
            <a:cs typeface="Segoe UI" panose="020B0502040204020203" pitchFamily="34" charset="0"/>
          </a:endParaRPr>
        </a:p>
      </dgm:t>
    </dgm:pt>
    <dgm:pt modelId="{69DF18C4-356F-4CE6-816E-63AD671A17C3}">
      <dgm:prSet custT="1"/>
      <dgm:spPr>
        <a:solidFill>
          <a:srgbClr val="9AA7B5">
            <a:alpha val="89804"/>
          </a:srgbClr>
        </a:solidFill>
        <a:ln>
          <a:noFill/>
        </a:ln>
      </dgm:spPr>
      <dgm:t>
        <a:bodyPr/>
        <a:lstStyle/>
        <a:p>
          <a:r>
            <a:rPr lang="en-US" sz="1200" b="1" dirty="0">
              <a:latin typeface="Segoe UI" panose="020B0502040204020203" pitchFamily="34" charset="0"/>
              <a:cs typeface="Segoe UI" panose="020B0502040204020203" pitchFamily="34" charset="0"/>
            </a:rPr>
            <a:t>$5,020,236 (CDBG/HOME/NHIF)</a:t>
          </a:r>
        </a:p>
      </dgm:t>
    </dgm:pt>
    <dgm:pt modelId="{66A62DFD-2C97-4530-8073-EEA9C002822F}" type="parTrans" cxnId="{A89D7263-F0D4-4F99-A702-3162206B7167}">
      <dgm:prSet/>
      <dgm:spPr/>
      <dgm:t>
        <a:bodyPr/>
        <a:lstStyle/>
        <a:p>
          <a:endParaRPr lang="en-US"/>
        </a:p>
      </dgm:t>
    </dgm:pt>
    <dgm:pt modelId="{08790184-1463-47F9-B09B-DC3A33B127EB}" type="sibTrans" cxnId="{A89D7263-F0D4-4F99-A702-3162206B7167}">
      <dgm:prSet/>
      <dgm:spPr/>
      <dgm:t>
        <a:bodyPr/>
        <a:lstStyle/>
        <a:p>
          <a:endParaRPr lang="en-US"/>
        </a:p>
      </dgm:t>
    </dgm:pt>
    <dgm:pt modelId="{4193E277-624E-4603-8541-1A85F34436AC}">
      <dgm:prSet custT="1"/>
      <dgm:spPr>
        <a:solidFill>
          <a:srgbClr val="D89D9C">
            <a:alpha val="89804"/>
          </a:srgbClr>
        </a:solidFill>
      </dgm:spPr>
      <dgm:t>
        <a:bodyPr/>
        <a:lstStyle/>
        <a:p>
          <a:r>
            <a:rPr lang="en-US" sz="1200" b="1" dirty="0">
              <a:latin typeface="Segoe UI" panose="020B0502040204020203" pitchFamily="34" charset="0"/>
              <a:cs typeface="Segoe UI" panose="020B0502040204020203" pitchFamily="34" charset="0"/>
            </a:rPr>
            <a:t>$1,610,024 (CDBG)</a:t>
          </a:r>
        </a:p>
      </dgm:t>
    </dgm:pt>
    <dgm:pt modelId="{2EDC8C14-CC52-4981-8FB5-BEB5FB7D32DC}" type="parTrans" cxnId="{7A600DED-8F44-448C-AA90-7E1DA19D3D48}">
      <dgm:prSet/>
      <dgm:spPr/>
      <dgm:t>
        <a:bodyPr/>
        <a:lstStyle/>
        <a:p>
          <a:endParaRPr lang="en-US"/>
        </a:p>
      </dgm:t>
    </dgm:pt>
    <dgm:pt modelId="{DAE23720-3618-4437-A7C5-67F7A6FA70B6}" type="sibTrans" cxnId="{7A600DED-8F44-448C-AA90-7E1DA19D3D48}">
      <dgm:prSet/>
      <dgm:spPr/>
      <dgm:t>
        <a:bodyPr/>
        <a:lstStyle/>
        <a:p>
          <a:endParaRPr lang="en-US"/>
        </a:p>
      </dgm:t>
    </dgm:pt>
    <dgm:pt modelId="{0585FFBF-8491-44B8-BDD0-F56B5ADE47CD}">
      <dgm:prSet custT="1"/>
      <dgm:spPr>
        <a:solidFill>
          <a:srgbClr val="FEC99F">
            <a:alpha val="89804"/>
          </a:srgbClr>
        </a:solidFill>
      </dgm:spPr>
      <dgm:t>
        <a:bodyPr/>
        <a:lstStyle/>
        <a:p>
          <a:r>
            <a:rPr lang="en-US" sz="1200" b="1" dirty="0">
              <a:latin typeface="Segoe UI" panose="020B0502040204020203" pitchFamily="34" charset="0"/>
              <a:cs typeface="Segoe UI" panose="020B0502040204020203" pitchFamily="34" charset="0"/>
            </a:rPr>
            <a:t>$791,188 (HOPWA/Shelter Plus Care)</a:t>
          </a:r>
        </a:p>
      </dgm:t>
    </dgm:pt>
    <dgm:pt modelId="{A2391B60-0887-4B8B-9F05-504CDD8DCA4C}" type="parTrans" cxnId="{352BE9D8-26B2-4C83-B3BF-44B9D79634F9}">
      <dgm:prSet/>
      <dgm:spPr/>
      <dgm:t>
        <a:bodyPr/>
        <a:lstStyle/>
        <a:p>
          <a:endParaRPr lang="en-US"/>
        </a:p>
      </dgm:t>
    </dgm:pt>
    <dgm:pt modelId="{4DA5DB76-B0F3-4CC3-AD10-71AD700E7614}" type="sibTrans" cxnId="{352BE9D8-26B2-4C83-B3BF-44B9D79634F9}">
      <dgm:prSet/>
      <dgm:spPr/>
      <dgm:t>
        <a:bodyPr/>
        <a:lstStyle/>
        <a:p>
          <a:endParaRPr lang="en-US"/>
        </a:p>
      </dgm:t>
    </dgm:pt>
    <dgm:pt modelId="{F245403C-59D8-43CE-B960-3FDCE1DEEFA8}">
      <dgm:prSet custT="1"/>
      <dgm:spPr>
        <a:solidFill>
          <a:srgbClr val="F0E999">
            <a:alpha val="89804"/>
          </a:srgbClr>
        </a:solidFill>
      </dgm:spPr>
      <dgm:t>
        <a:bodyPr/>
        <a:lstStyle/>
        <a:p>
          <a:r>
            <a:rPr lang="en-US" sz="1200" b="1" dirty="0">
              <a:latin typeface="Segoe UI" panose="020B0502040204020203" pitchFamily="34" charset="0"/>
              <a:cs typeface="Segoe UI" panose="020B0502040204020203" pitchFamily="34" charset="0"/>
            </a:rPr>
            <a:t>$5,641,886 (NHIF/ESG/SESG/HOPWA)</a:t>
          </a:r>
        </a:p>
      </dgm:t>
    </dgm:pt>
    <dgm:pt modelId="{49BD72CB-9B06-44C1-B58B-17BF1967DAB5}" type="parTrans" cxnId="{39DD1DDD-DCD6-4F16-AFBD-6E7BC635A817}">
      <dgm:prSet/>
      <dgm:spPr/>
      <dgm:t>
        <a:bodyPr/>
        <a:lstStyle/>
        <a:p>
          <a:endParaRPr lang="en-US"/>
        </a:p>
      </dgm:t>
    </dgm:pt>
    <dgm:pt modelId="{6DDCF1BC-D800-4ACB-992F-EC6765790E55}" type="sibTrans" cxnId="{39DD1DDD-DCD6-4F16-AFBD-6E7BC635A817}">
      <dgm:prSet/>
      <dgm:spPr/>
      <dgm:t>
        <a:bodyPr/>
        <a:lstStyle/>
        <a:p>
          <a:endParaRPr lang="en-US"/>
        </a:p>
      </dgm:t>
    </dgm:pt>
    <dgm:pt modelId="{33A792D5-7CD9-4E59-BCA4-514BFEE418F0}" type="pres">
      <dgm:prSet presAssocID="{BFB310D0-2618-4072-9AD5-826970824035}" presName="Name0" presStyleCnt="0">
        <dgm:presLayoutVars>
          <dgm:dir/>
          <dgm:animLvl val="lvl"/>
          <dgm:resizeHandles val="exact"/>
        </dgm:presLayoutVars>
      </dgm:prSet>
      <dgm:spPr/>
    </dgm:pt>
    <dgm:pt modelId="{BA326919-B9EA-41C8-B445-5782C38EDD7D}" type="pres">
      <dgm:prSet presAssocID="{3F1F17E3-89F1-4FBB-B624-02895293E9EF}" presName="linNode" presStyleCnt="0"/>
      <dgm:spPr/>
    </dgm:pt>
    <dgm:pt modelId="{D6692C01-8E56-4ED3-95FE-B22BE34454B4}" type="pres">
      <dgm:prSet presAssocID="{3F1F17E3-89F1-4FBB-B624-02895293E9EF}" presName="parentText" presStyleLbl="node1" presStyleIdx="0" presStyleCnt="5" custScaleX="85369" custLinFactNeighborY="-229">
        <dgm:presLayoutVars>
          <dgm:chMax val="1"/>
          <dgm:bulletEnabled val="1"/>
        </dgm:presLayoutVars>
      </dgm:prSet>
      <dgm:spPr/>
    </dgm:pt>
    <dgm:pt modelId="{8913D964-EE7A-4B02-8000-2795C941EB9D}" type="pres">
      <dgm:prSet presAssocID="{3F1F17E3-89F1-4FBB-B624-02895293E9EF}" presName="descendantText" presStyleLbl="alignAccFollowNode1" presStyleIdx="0" presStyleCnt="5" custLinFactNeighborY="-811">
        <dgm:presLayoutVars>
          <dgm:bulletEnabled val="1"/>
        </dgm:presLayoutVars>
      </dgm:prSet>
      <dgm:spPr/>
    </dgm:pt>
    <dgm:pt modelId="{B0B493BC-A6F5-4446-AD3B-E390317334B2}" type="pres">
      <dgm:prSet presAssocID="{DAD5F62B-B62D-4BB4-9C78-2F51DC56ED94}" presName="sp" presStyleCnt="0"/>
      <dgm:spPr/>
    </dgm:pt>
    <dgm:pt modelId="{822E4C71-0FC5-4539-A1B2-140307E3E1AB}" type="pres">
      <dgm:prSet presAssocID="{0AACD9B2-6DC8-48D9-B6DF-6128C1B45D46}" presName="linNode" presStyleCnt="0"/>
      <dgm:spPr/>
    </dgm:pt>
    <dgm:pt modelId="{56F2AC58-B7AE-4F3A-8988-0F94FA44A5F7}" type="pres">
      <dgm:prSet presAssocID="{0AACD9B2-6DC8-48D9-B6DF-6128C1B45D46}" presName="parentText" presStyleLbl="node1" presStyleIdx="1" presStyleCnt="5" custScaleX="85369" custLinFactNeighborY="-229">
        <dgm:presLayoutVars>
          <dgm:chMax val="1"/>
          <dgm:bulletEnabled val="1"/>
        </dgm:presLayoutVars>
      </dgm:prSet>
      <dgm:spPr/>
    </dgm:pt>
    <dgm:pt modelId="{12438ED4-123D-42F3-A8CE-BDE7F17EC094}" type="pres">
      <dgm:prSet presAssocID="{0AACD9B2-6DC8-48D9-B6DF-6128C1B45D46}" presName="descendantText" presStyleLbl="alignAccFollowNode1" presStyleIdx="1" presStyleCnt="5" custScaleY="115298">
        <dgm:presLayoutVars>
          <dgm:bulletEnabled val="1"/>
        </dgm:presLayoutVars>
      </dgm:prSet>
      <dgm:spPr/>
    </dgm:pt>
    <dgm:pt modelId="{8113B55B-D20C-43EF-8B1A-84C4DD2BDF3A}" type="pres">
      <dgm:prSet presAssocID="{FFD9906D-7D1E-479E-8231-F79263AF4588}" presName="sp" presStyleCnt="0"/>
      <dgm:spPr/>
    </dgm:pt>
    <dgm:pt modelId="{A2A8D721-A49A-49F4-9771-2A90873A7422}" type="pres">
      <dgm:prSet presAssocID="{9139A0BA-6682-4E73-B01C-3408D608429F}" presName="linNode" presStyleCnt="0"/>
      <dgm:spPr/>
    </dgm:pt>
    <dgm:pt modelId="{E2150E10-C3E3-4AC3-9DBF-9DEDD47C5287}" type="pres">
      <dgm:prSet presAssocID="{9139A0BA-6682-4E73-B01C-3408D608429F}" presName="parentText" presStyleLbl="node1" presStyleIdx="2" presStyleCnt="5" custScaleX="85369">
        <dgm:presLayoutVars>
          <dgm:chMax val="1"/>
          <dgm:bulletEnabled val="1"/>
        </dgm:presLayoutVars>
      </dgm:prSet>
      <dgm:spPr/>
    </dgm:pt>
    <dgm:pt modelId="{874DD303-24FB-4007-9080-103352BAD439}" type="pres">
      <dgm:prSet presAssocID="{9139A0BA-6682-4E73-B01C-3408D608429F}" presName="descendantText" presStyleLbl="alignAccFollowNode1" presStyleIdx="2" presStyleCnt="5">
        <dgm:presLayoutVars>
          <dgm:bulletEnabled val="1"/>
        </dgm:presLayoutVars>
      </dgm:prSet>
      <dgm:spPr/>
    </dgm:pt>
    <dgm:pt modelId="{AE35BC85-B1C8-47FC-A74A-4573FD8C485F}" type="pres">
      <dgm:prSet presAssocID="{43701239-210F-4DC0-B772-FE734290EC52}" presName="sp" presStyleCnt="0"/>
      <dgm:spPr/>
    </dgm:pt>
    <dgm:pt modelId="{1E84302D-E261-4FF1-AFD9-E4D391687135}" type="pres">
      <dgm:prSet presAssocID="{4C7D8FB0-751B-4A4D-B501-AB31F90720CF}" presName="linNode" presStyleCnt="0"/>
      <dgm:spPr/>
    </dgm:pt>
    <dgm:pt modelId="{8D858FEF-C360-437D-A874-12EBC859DBCE}" type="pres">
      <dgm:prSet presAssocID="{4C7D8FB0-751B-4A4D-B501-AB31F90720CF}" presName="parentText" presStyleLbl="node1" presStyleIdx="3" presStyleCnt="5" custScaleX="85369">
        <dgm:presLayoutVars>
          <dgm:chMax val="1"/>
          <dgm:bulletEnabled val="1"/>
        </dgm:presLayoutVars>
      </dgm:prSet>
      <dgm:spPr/>
    </dgm:pt>
    <dgm:pt modelId="{BD9866F5-72FC-449D-AB97-CEEA680835C2}" type="pres">
      <dgm:prSet presAssocID="{4C7D8FB0-751B-4A4D-B501-AB31F90720CF}" presName="descendantText" presStyleLbl="alignAccFollowNode1" presStyleIdx="3" presStyleCnt="5">
        <dgm:presLayoutVars>
          <dgm:bulletEnabled val="1"/>
        </dgm:presLayoutVars>
      </dgm:prSet>
      <dgm:spPr/>
    </dgm:pt>
    <dgm:pt modelId="{1EC66B77-61D8-4688-B43E-E397E68AF676}" type="pres">
      <dgm:prSet presAssocID="{2473FF95-B2D8-498E-8F86-C80BC9AF8B2A}" presName="sp" presStyleCnt="0"/>
      <dgm:spPr/>
    </dgm:pt>
    <dgm:pt modelId="{5947EB74-A404-4ED7-836B-2017BBE0BECF}" type="pres">
      <dgm:prSet presAssocID="{279705A0-C5C1-44AA-A333-148EB4280449}" presName="linNode" presStyleCnt="0"/>
      <dgm:spPr/>
    </dgm:pt>
    <dgm:pt modelId="{B5173EA2-CB38-41CE-947F-3FC7F12E0430}" type="pres">
      <dgm:prSet presAssocID="{279705A0-C5C1-44AA-A333-148EB4280449}" presName="parentText" presStyleLbl="node1" presStyleIdx="4" presStyleCnt="5" custScaleX="85369">
        <dgm:presLayoutVars>
          <dgm:chMax val="1"/>
          <dgm:bulletEnabled val="1"/>
        </dgm:presLayoutVars>
      </dgm:prSet>
      <dgm:spPr/>
    </dgm:pt>
    <dgm:pt modelId="{FEBEB6A3-B809-422A-B52C-9DCCF57FD487}" type="pres">
      <dgm:prSet presAssocID="{279705A0-C5C1-44AA-A333-148EB4280449}" presName="descendantText" presStyleLbl="alignAccFollowNode1" presStyleIdx="4" presStyleCnt="5">
        <dgm:presLayoutVars>
          <dgm:bulletEnabled val="1"/>
        </dgm:presLayoutVars>
      </dgm:prSet>
      <dgm:spPr/>
    </dgm:pt>
  </dgm:ptLst>
  <dgm:cxnLst>
    <dgm:cxn modelId="{0B6B0716-4A93-49E0-8E56-6E81A789C9FB}" type="presOf" srcId="{4C7D8FB0-751B-4A4D-B501-AB31F90720CF}" destId="{8D858FEF-C360-437D-A874-12EBC859DBCE}" srcOrd="0" destOrd="0" presId="urn:microsoft.com/office/officeart/2005/8/layout/vList5"/>
    <dgm:cxn modelId="{0D42BB29-EF54-44CF-AD7E-04CA9D6617E2}" type="presOf" srcId="{EF4C080D-736B-4B4F-9BAB-101DFE32003B}" destId="{12438ED4-123D-42F3-A8CE-BDE7F17EC094}" srcOrd="0" destOrd="0" presId="urn:microsoft.com/office/officeart/2005/8/layout/vList5"/>
    <dgm:cxn modelId="{EEA1CD2A-9589-495A-A583-DFED0CF8B634}" srcId="{4C7D8FB0-751B-4A4D-B501-AB31F90720CF}" destId="{4EA42321-0634-477D-AF1D-BAF969D0AE02}" srcOrd="0" destOrd="0" parTransId="{FF175B56-B334-4C8E-831A-C3600DED74AD}" sibTransId="{D3EA7BA4-38F4-4CD4-BCE2-7B11517A9E12}"/>
    <dgm:cxn modelId="{8D27E62F-BAAB-4122-A9A7-F7F3323C4356}" type="presOf" srcId="{0AACD9B2-6DC8-48D9-B6DF-6128C1B45D46}" destId="{56F2AC58-B7AE-4F3A-8988-0F94FA44A5F7}" srcOrd="0" destOrd="0" presId="urn:microsoft.com/office/officeart/2005/8/layout/vList5"/>
    <dgm:cxn modelId="{2A89E738-138D-482D-985D-4F023B271902}" srcId="{0AACD9B2-6DC8-48D9-B6DF-6128C1B45D46}" destId="{32E1E4A3-0D6B-4C9F-AAE7-010AC7F92EAA}" srcOrd="1" destOrd="0" parTransId="{8D46937C-92AC-46BC-B8A3-FF0A5E02A753}" sibTransId="{5BF09024-5A3D-40E7-B27C-5DF37AD3408A}"/>
    <dgm:cxn modelId="{A89D7263-F0D4-4F99-A702-3162206B7167}" srcId="{3F1F17E3-89F1-4FBB-B624-02895293E9EF}" destId="{69DF18C4-356F-4CE6-816E-63AD671A17C3}" srcOrd="1" destOrd="0" parTransId="{66A62DFD-2C97-4530-8073-EEA9C002822F}" sibTransId="{08790184-1463-47F9-B09B-DC3A33B127EB}"/>
    <dgm:cxn modelId="{45882564-8C0E-4EF8-BC0C-E56A25F33BF4}" srcId="{3F1F17E3-89F1-4FBB-B624-02895293E9EF}" destId="{285B8FCA-675E-47BC-9062-BD8DA7524528}" srcOrd="0" destOrd="0" parTransId="{74D5D7C1-E37A-49B4-A5BD-A5121945F8B9}" sibTransId="{2F4490E2-9DD9-40F1-8943-77C6D7AC3051}"/>
    <dgm:cxn modelId="{FFFDB667-82AE-4722-BCC0-702C13486536}" type="presOf" srcId="{890D002D-4C29-4260-9DF4-46BD86FB4BB6}" destId="{FEBEB6A3-B809-422A-B52C-9DCCF57FD487}" srcOrd="0" destOrd="0" presId="urn:microsoft.com/office/officeart/2005/8/layout/vList5"/>
    <dgm:cxn modelId="{FBAFE14D-76B6-472F-899C-959D93467AF2}" type="presOf" srcId="{0585FFBF-8491-44B8-BDD0-F56B5ADE47CD}" destId="{BD9866F5-72FC-449D-AB97-CEEA680835C2}" srcOrd="0" destOrd="1" presId="urn:microsoft.com/office/officeart/2005/8/layout/vList5"/>
    <dgm:cxn modelId="{FFFF7F6E-B754-4B35-8A7E-EB5B92C34424}" srcId="{BFB310D0-2618-4072-9AD5-826970824035}" destId="{4C7D8FB0-751B-4A4D-B501-AB31F90720CF}" srcOrd="3" destOrd="0" parTransId="{C1A319ED-60CE-45C5-B72B-7D10A51C1F79}" sibTransId="{2473FF95-B2D8-498E-8F86-C80BC9AF8B2A}"/>
    <dgm:cxn modelId="{0CA23573-F81F-422F-9835-AC1B7311978C}" type="presOf" srcId="{4EA42321-0634-477D-AF1D-BAF969D0AE02}" destId="{BD9866F5-72FC-449D-AB97-CEEA680835C2}" srcOrd="0" destOrd="0" presId="urn:microsoft.com/office/officeart/2005/8/layout/vList5"/>
    <dgm:cxn modelId="{F0D6CC74-9012-40A7-A272-F4A541E40DBE}" srcId="{9139A0BA-6682-4E73-B01C-3408D608429F}" destId="{B627EF35-349F-4F07-A580-B439699EAC16}" srcOrd="0" destOrd="0" parTransId="{5B47A16C-CB16-44D8-B95F-8B12214063F7}" sibTransId="{D247D3EA-4728-472D-B4C6-675744880E1B}"/>
    <dgm:cxn modelId="{0D87BB82-99D5-4DBA-BD78-5F8E16C69134}" type="presOf" srcId="{B627EF35-349F-4F07-A580-B439699EAC16}" destId="{874DD303-24FB-4007-9080-103352BAD439}" srcOrd="0" destOrd="0" presId="urn:microsoft.com/office/officeart/2005/8/layout/vList5"/>
    <dgm:cxn modelId="{AAB65083-73CD-486B-A5B4-06F785A32BC7}" type="presOf" srcId="{279705A0-C5C1-44AA-A333-148EB4280449}" destId="{B5173EA2-CB38-41CE-947F-3FC7F12E0430}" srcOrd="0" destOrd="0" presId="urn:microsoft.com/office/officeart/2005/8/layout/vList5"/>
    <dgm:cxn modelId="{3A138C84-71D5-4A2C-BE56-2269BC0E3688}" type="presOf" srcId="{4193E277-624E-4603-8541-1A85F34436AC}" destId="{874DD303-24FB-4007-9080-103352BAD439}" srcOrd="0" destOrd="1" presId="urn:microsoft.com/office/officeart/2005/8/layout/vList5"/>
    <dgm:cxn modelId="{7200D89D-CC94-48D9-9A86-D0753567CAFB}" type="presOf" srcId="{3F1F17E3-89F1-4FBB-B624-02895293E9EF}" destId="{D6692C01-8E56-4ED3-95FE-B22BE34454B4}" srcOrd="0" destOrd="0" presId="urn:microsoft.com/office/officeart/2005/8/layout/vList5"/>
    <dgm:cxn modelId="{DB2B01A3-4B6E-4DF5-AE85-8BC9D751012F}" srcId="{BFB310D0-2618-4072-9AD5-826970824035}" destId="{3F1F17E3-89F1-4FBB-B624-02895293E9EF}" srcOrd="0" destOrd="0" parTransId="{B9003E25-B921-4748-A820-478B4533DDFB}" sibTransId="{DAD5F62B-B62D-4BB4-9C78-2F51DC56ED94}"/>
    <dgm:cxn modelId="{4FABDBBE-1352-4A7E-B399-17314BAC89AA}" type="presOf" srcId="{BFB310D0-2618-4072-9AD5-826970824035}" destId="{33A792D5-7CD9-4E59-BCA4-514BFEE418F0}" srcOrd="0" destOrd="0" presId="urn:microsoft.com/office/officeart/2005/8/layout/vList5"/>
    <dgm:cxn modelId="{661E97C3-B602-41AF-AB3D-1621383C9DB8}" srcId="{279705A0-C5C1-44AA-A333-148EB4280449}" destId="{890D002D-4C29-4260-9DF4-46BD86FB4BB6}" srcOrd="0" destOrd="0" parTransId="{EAE7B35D-B37E-4674-8061-8CF86618E822}" sibTransId="{74CCAD9C-82D2-4B8B-B888-2257AAF5F3CD}"/>
    <dgm:cxn modelId="{2B03E8CC-4969-4CEB-AB7E-68A1078FE466}" srcId="{BFB310D0-2618-4072-9AD5-826970824035}" destId="{279705A0-C5C1-44AA-A333-148EB4280449}" srcOrd="4" destOrd="0" parTransId="{D8D650AC-58AA-4761-86A5-E6F4903C8651}" sibTransId="{7184485C-6CA9-410E-8D86-08A243E2407C}"/>
    <dgm:cxn modelId="{B7719ACF-DB72-47EA-8517-280D1AA16C43}" type="presOf" srcId="{9139A0BA-6682-4E73-B01C-3408D608429F}" destId="{E2150E10-C3E3-4AC3-9DBF-9DEDD47C5287}" srcOrd="0" destOrd="0" presId="urn:microsoft.com/office/officeart/2005/8/layout/vList5"/>
    <dgm:cxn modelId="{F940BAD4-F389-4ACA-894E-305656D42FC2}" srcId="{0AACD9B2-6DC8-48D9-B6DF-6128C1B45D46}" destId="{EF4C080D-736B-4B4F-9BAB-101DFE32003B}" srcOrd="0" destOrd="0" parTransId="{2F557B13-210F-4F14-944E-66D566BB3237}" sibTransId="{F68890FE-7B68-4346-BFD1-D56285A46047}"/>
    <dgm:cxn modelId="{283415D6-000E-46D0-A1C6-2A53A268FAF1}" srcId="{BFB310D0-2618-4072-9AD5-826970824035}" destId="{9139A0BA-6682-4E73-B01C-3408D608429F}" srcOrd="2" destOrd="0" parTransId="{904B3D90-8539-43FC-8209-4B580B5BAC2A}" sibTransId="{43701239-210F-4DC0-B772-FE734290EC52}"/>
    <dgm:cxn modelId="{352BE9D8-26B2-4C83-B3BF-44B9D79634F9}" srcId="{4C7D8FB0-751B-4A4D-B501-AB31F90720CF}" destId="{0585FFBF-8491-44B8-BDD0-F56B5ADE47CD}" srcOrd="1" destOrd="0" parTransId="{A2391B60-0887-4B8B-9F05-504CDD8DCA4C}" sibTransId="{4DA5DB76-B0F3-4CC3-AD10-71AD700E7614}"/>
    <dgm:cxn modelId="{39DD1DDD-DCD6-4F16-AFBD-6E7BC635A817}" srcId="{279705A0-C5C1-44AA-A333-148EB4280449}" destId="{F245403C-59D8-43CE-B960-3FDCE1DEEFA8}" srcOrd="1" destOrd="0" parTransId="{49BD72CB-9B06-44C1-B58B-17BF1967DAB5}" sibTransId="{6DDCF1BC-D800-4ACB-992F-EC6765790E55}"/>
    <dgm:cxn modelId="{C5FBD1E0-AD31-4811-A05E-CE54340EC208}" type="presOf" srcId="{32E1E4A3-0D6B-4C9F-AAE7-010AC7F92EAA}" destId="{12438ED4-123D-42F3-A8CE-BDE7F17EC094}" srcOrd="0" destOrd="1" presId="urn:microsoft.com/office/officeart/2005/8/layout/vList5"/>
    <dgm:cxn modelId="{7A600DED-8F44-448C-AA90-7E1DA19D3D48}" srcId="{9139A0BA-6682-4E73-B01C-3408D608429F}" destId="{4193E277-624E-4603-8541-1A85F34436AC}" srcOrd="1" destOrd="0" parTransId="{2EDC8C14-CC52-4981-8FB5-BEB5FB7D32DC}" sibTransId="{DAE23720-3618-4437-A7C5-67F7A6FA70B6}"/>
    <dgm:cxn modelId="{E47143F4-92AD-4DEC-BEA3-EC1DCF089083}" type="presOf" srcId="{69DF18C4-356F-4CE6-816E-63AD671A17C3}" destId="{8913D964-EE7A-4B02-8000-2795C941EB9D}" srcOrd="0" destOrd="1" presId="urn:microsoft.com/office/officeart/2005/8/layout/vList5"/>
    <dgm:cxn modelId="{60F9B4F5-5792-4D3D-85D4-EA96EEBCE999}" type="presOf" srcId="{285B8FCA-675E-47BC-9062-BD8DA7524528}" destId="{8913D964-EE7A-4B02-8000-2795C941EB9D}" srcOrd="0" destOrd="0" presId="urn:microsoft.com/office/officeart/2005/8/layout/vList5"/>
    <dgm:cxn modelId="{883864FA-484E-4799-8C45-51E9AD1AE4E5}" type="presOf" srcId="{F245403C-59D8-43CE-B960-3FDCE1DEEFA8}" destId="{FEBEB6A3-B809-422A-B52C-9DCCF57FD487}" srcOrd="0" destOrd="1" presId="urn:microsoft.com/office/officeart/2005/8/layout/vList5"/>
    <dgm:cxn modelId="{5EBFD2FB-9CE2-48F0-9B6C-545E9EBEDD64}" srcId="{BFB310D0-2618-4072-9AD5-826970824035}" destId="{0AACD9B2-6DC8-48D9-B6DF-6128C1B45D46}" srcOrd="1" destOrd="0" parTransId="{7784FD2B-61C1-468E-B611-1437CF68AA34}" sibTransId="{FFD9906D-7D1E-479E-8231-F79263AF4588}"/>
    <dgm:cxn modelId="{0CBDCEA1-9569-414E-84B0-C1A02A3878D5}" type="presParOf" srcId="{33A792D5-7CD9-4E59-BCA4-514BFEE418F0}" destId="{BA326919-B9EA-41C8-B445-5782C38EDD7D}" srcOrd="0" destOrd="0" presId="urn:microsoft.com/office/officeart/2005/8/layout/vList5"/>
    <dgm:cxn modelId="{A331B587-2031-4F7C-8EA8-1E9ED2B1F438}" type="presParOf" srcId="{BA326919-B9EA-41C8-B445-5782C38EDD7D}" destId="{D6692C01-8E56-4ED3-95FE-B22BE34454B4}" srcOrd="0" destOrd="0" presId="urn:microsoft.com/office/officeart/2005/8/layout/vList5"/>
    <dgm:cxn modelId="{67CEACD7-4736-4192-8BBC-E2163A5843C3}" type="presParOf" srcId="{BA326919-B9EA-41C8-B445-5782C38EDD7D}" destId="{8913D964-EE7A-4B02-8000-2795C941EB9D}" srcOrd="1" destOrd="0" presId="urn:microsoft.com/office/officeart/2005/8/layout/vList5"/>
    <dgm:cxn modelId="{003FCF52-3D74-4515-B66B-CEA86C0CFA33}" type="presParOf" srcId="{33A792D5-7CD9-4E59-BCA4-514BFEE418F0}" destId="{B0B493BC-A6F5-4446-AD3B-E390317334B2}" srcOrd="1" destOrd="0" presId="urn:microsoft.com/office/officeart/2005/8/layout/vList5"/>
    <dgm:cxn modelId="{C2280EF0-2CDC-4C2A-8322-2F6738E14D48}" type="presParOf" srcId="{33A792D5-7CD9-4E59-BCA4-514BFEE418F0}" destId="{822E4C71-0FC5-4539-A1B2-140307E3E1AB}" srcOrd="2" destOrd="0" presId="urn:microsoft.com/office/officeart/2005/8/layout/vList5"/>
    <dgm:cxn modelId="{D15D88CB-EAE4-478A-97AD-CB6BDCB645EF}" type="presParOf" srcId="{822E4C71-0FC5-4539-A1B2-140307E3E1AB}" destId="{56F2AC58-B7AE-4F3A-8988-0F94FA44A5F7}" srcOrd="0" destOrd="0" presId="urn:microsoft.com/office/officeart/2005/8/layout/vList5"/>
    <dgm:cxn modelId="{89BBFC5D-9B5F-4873-BBD3-45F12F8557C9}" type="presParOf" srcId="{822E4C71-0FC5-4539-A1B2-140307E3E1AB}" destId="{12438ED4-123D-42F3-A8CE-BDE7F17EC094}" srcOrd="1" destOrd="0" presId="urn:microsoft.com/office/officeart/2005/8/layout/vList5"/>
    <dgm:cxn modelId="{16C4E234-1304-4BE0-8271-36CF978CAAD1}" type="presParOf" srcId="{33A792D5-7CD9-4E59-BCA4-514BFEE418F0}" destId="{8113B55B-D20C-43EF-8B1A-84C4DD2BDF3A}" srcOrd="3" destOrd="0" presId="urn:microsoft.com/office/officeart/2005/8/layout/vList5"/>
    <dgm:cxn modelId="{68846545-F4F1-4F84-9828-0171909AC2DC}" type="presParOf" srcId="{33A792D5-7CD9-4E59-BCA4-514BFEE418F0}" destId="{A2A8D721-A49A-49F4-9771-2A90873A7422}" srcOrd="4" destOrd="0" presId="urn:microsoft.com/office/officeart/2005/8/layout/vList5"/>
    <dgm:cxn modelId="{FAB27A3A-434D-434F-9098-FA9D2FE9819E}" type="presParOf" srcId="{A2A8D721-A49A-49F4-9771-2A90873A7422}" destId="{E2150E10-C3E3-4AC3-9DBF-9DEDD47C5287}" srcOrd="0" destOrd="0" presId="urn:microsoft.com/office/officeart/2005/8/layout/vList5"/>
    <dgm:cxn modelId="{C94AC334-A3D8-42C9-AB24-9027DDDB9720}" type="presParOf" srcId="{A2A8D721-A49A-49F4-9771-2A90873A7422}" destId="{874DD303-24FB-4007-9080-103352BAD439}" srcOrd="1" destOrd="0" presId="urn:microsoft.com/office/officeart/2005/8/layout/vList5"/>
    <dgm:cxn modelId="{DFE4FE9B-4F40-478F-B401-7A9DFE521027}" type="presParOf" srcId="{33A792D5-7CD9-4E59-BCA4-514BFEE418F0}" destId="{AE35BC85-B1C8-47FC-A74A-4573FD8C485F}" srcOrd="5" destOrd="0" presId="urn:microsoft.com/office/officeart/2005/8/layout/vList5"/>
    <dgm:cxn modelId="{9F69CF5C-A4E7-4BA4-8C28-58D1C2E97A3C}" type="presParOf" srcId="{33A792D5-7CD9-4E59-BCA4-514BFEE418F0}" destId="{1E84302D-E261-4FF1-AFD9-E4D391687135}" srcOrd="6" destOrd="0" presId="urn:microsoft.com/office/officeart/2005/8/layout/vList5"/>
    <dgm:cxn modelId="{07A25C9D-8F3F-4F3E-8B4F-70AE6778BC21}" type="presParOf" srcId="{1E84302D-E261-4FF1-AFD9-E4D391687135}" destId="{8D858FEF-C360-437D-A874-12EBC859DBCE}" srcOrd="0" destOrd="0" presId="urn:microsoft.com/office/officeart/2005/8/layout/vList5"/>
    <dgm:cxn modelId="{8AD90D55-ED7B-4C0C-A7C1-60E6BA89F946}" type="presParOf" srcId="{1E84302D-E261-4FF1-AFD9-E4D391687135}" destId="{BD9866F5-72FC-449D-AB97-CEEA680835C2}" srcOrd="1" destOrd="0" presId="urn:microsoft.com/office/officeart/2005/8/layout/vList5"/>
    <dgm:cxn modelId="{8F824F51-1F61-4931-B08F-329C63AEF291}" type="presParOf" srcId="{33A792D5-7CD9-4E59-BCA4-514BFEE418F0}" destId="{1EC66B77-61D8-4688-B43E-E397E68AF676}" srcOrd="7" destOrd="0" presId="urn:microsoft.com/office/officeart/2005/8/layout/vList5"/>
    <dgm:cxn modelId="{5B8C959C-17B4-4B6E-B44A-36B01C2DDF4C}" type="presParOf" srcId="{33A792D5-7CD9-4E59-BCA4-514BFEE418F0}" destId="{5947EB74-A404-4ED7-836B-2017BBE0BECF}" srcOrd="8" destOrd="0" presId="urn:microsoft.com/office/officeart/2005/8/layout/vList5"/>
    <dgm:cxn modelId="{74F94D91-97A0-4F56-8256-618EB039A51B}" type="presParOf" srcId="{5947EB74-A404-4ED7-836B-2017BBE0BECF}" destId="{B5173EA2-CB38-41CE-947F-3FC7F12E0430}" srcOrd="0" destOrd="0" presId="urn:microsoft.com/office/officeart/2005/8/layout/vList5"/>
    <dgm:cxn modelId="{5DA90120-D984-4F1D-AA9E-B6DFBF5D6706}" type="presParOf" srcId="{5947EB74-A404-4ED7-836B-2017BBE0BECF}" destId="{FEBEB6A3-B809-422A-B52C-9DCCF57FD48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13D964-EE7A-4B02-8000-2795C941EB9D}">
      <dsp:nvSpPr>
        <dsp:cNvPr id="0" name=""/>
        <dsp:cNvSpPr/>
      </dsp:nvSpPr>
      <dsp:spPr>
        <a:xfrm rot="5400000">
          <a:off x="4858063" y="-2129739"/>
          <a:ext cx="662751" cy="5080959"/>
        </a:xfrm>
        <a:prstGeom prst="round2SameRect">
          <a:avLst/>
        </a:prstGeom>
        <a:solidFill>
          <a:srgbClr val="9AA7B5">
            <a:alpha val="89804"/>
          </a:srgb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b="0" kern="1200" dirty="0">
              <a:latin typeface="Segoe UI" panose="020B0502040204020203" pitchFamily="34" charset="0"/>
              <a:cs typeface="Segoe UI" panose="020B0502040204020203" pitchFamily="34" charset="0"/>
            </a:rPr>
            <a:t>Rehab/New Construction subsidies to non-profit and for-profit developers</a:t>
          </a:r>
          <a:endParaRPr lang="en-US" sz="1200" b="1" kern="1200" dirty="0">
            <a:latin typeface="Segoe UI" panose="020B0502040204020203" pitchFamily="34" charset="0"/>
            <a:cs typeface="Segoe UI" panose="020B0502040204020203" pitchFamily="34" charset="0"/>
          </a:endParaRPr>
        </a:p>
        <a:p>
          <a:pPr marL="114300" lvl="1" indent="-114300" algn="l" defTabSz="533400">
            <a:lnSpc>
              <a:spcPct val="90000"/>
            </a:lnSpc>
            <a:spcBef>
              <a:spcPct val="0"/>
            </a:spcBef>
            <a:spcAft>
              <a:spcPct val="15000"/>
            </a:spcAft>
            <a:buChar char="•"/>
          </a:pPr>
          <a:r>
            <a:rPr lang="en-US" sz="1200" b="1" kern="1200" dirty="0">
              <a:latin typeface="Segoe UI" panose="020B0502040204020203" pitchFamily="34" charset="0"/>
              <a:cs typeface="Segoe UI" panose="020B0502040204020203" pitchFamily="34" charset="0"/>
            </a:rPr>
            <a:t>$5,020,236 (CDBG/HOME/NHIF)</a:t>
          </a:r>
        </a:p>
      </dsp:txBody>
      <dsp:txXfrm rot="-5400000">
        <a:off x="2648960" y="111717"/>
        <a:ext cx="5048606" cy="598045"/>
      </dsp:txXfrm>
    </dsp:sp>
    <dsp:sp modelId="{D6692C01-8E56-4ED3-95FE-B22BE34454B4}">
      <dsp:nvSpPr>
        <dsp:cNvPr id="0" name=""/>
        <dsp:cNvSpPr/>
      </dsp:nvSpPr>
      <dsp:spPr>
        <a:xfrm>
          <a:off x="209079" y="0"/>
          <a:ext cx="2439879" cy="828439"/>
        </a:xfrm>
        <a:prstGeom prst="roundRect">
          <a:avLst/>
        </a:prstGeom>
        <a:solidFill>
          <a:srgbClr val="03224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Segoe UI" panose="020B0502040204020203" pitchFamily="34" charset="0"/>
              <a:cs typeface="Segoe UI" panose="020B0502040204020203" pitchFamily="34" charset="0"/>
            </a:rPr>
            <a:t>Rental Housing Development</a:t>
          </a:r>
          <a:endParaRPr lang="en-US" sz="1600" kern="1200" dirty="0">
            <a:latin typeface="Segoe UI" panose="020B0502040204020203" pitchFamily="34" charset="0"/>
            <a:cs typeface="Segoe UI" panose="020B0502040204020203" pitchFamily="34" charset="0"/>
          </a:endParaRPr>
        </a:p>
      </dsp:txBody>
      <dsp:txXfrm>
        <a:off x="249520" y="40441"/>
        <a:ext cx="2358997" cy="747557"/>
      </dsp:txXfrm>
    </dsp:sp>
    <dsp:sp modelId="{12438ED4-123D-42F3-A8CE-BDE7F17EC094}">
      <dsp:nvSpPr>
        <dsp:cNvPr id="0" name=""/>
        <dsp:cNvSpPr/>
      </dsp:nvSpPr>
      <dsp:spPr>
        <a:xfrm rot="5400000">
          <a:off x="4807369" y="-1254503"/>
          <a:ext cx="764139" cy="5080959"/>
        </a:xfrm>
        <a:prstGeom prst="round2SameRect">
          <a:avLst/>
        </a:prstGeom>
        <a:solidFill>
          <a:srgbClr val="C6D5E3">
            <a:alpha val="89804"/>
          </a:srgbClr>
        </a:solidFill>
        <a:ln w="12700" cap="flat" cmpd="sng" algn="ctr">
          <a:solidFill>
            <a:schemeClr val="accent2">
              <a:tint val="40000"/>
              <a:alpha val="90000"/>
              <a:hueOff val="-212306"/>
              <a:satOff val="-18836"/>
              <a:lumOff val="-19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b="0" kern="1200" dirty="0">
              <a:latin typeface="Segoe UI" panose="020B0502040204020203" pitchFamily="34" charset="0"/>
              <a:cs typeface="Segoe UI" panose="020B0502040204020203" pitchFamily="34" charset="0"/>
            </a:rPr>
            <a:t>Home Modification Program, Health &amp; Safety, Aging in Place, Income Based Loans, Non-Profit Rehab </a:t>
          </a:r>
        </a:p>
        <a:p>
          <a:pPr marL="114300" lvl="1" indent="-114300" algn="l" defTabSz="533400">
            <a:lnSpc>
              <a:spcPct val="90000"/>
            </a:lnSpc>
            <a:spcBef>
              <a:spcPct val="0"/>
            </a:spcBef>
            <a:spcAft>
              <a:spcPct val="15000"/>
            </a:spcAft>
            <a:buChar char="•"/>
          </a:pPr>
          <a:r>
            <a:rPr lang="en-US" sz="1200" b="1" kern="1200" dirty="0">
              <a:latin typeface="Segoe UI" panose="020B0502040204020203" pitchFamily="34" charset="0"/>
              <a:cs typeface="Segoe UI" panose="020B0502040204020203" pitchFamily="34" charset="0"/>
            </a:rPr>
            <a:t>$4,325,689 (CDBG/NHIF)</a:t>
          </a:r>
        </a:p>
      </dsp:txBody>
      <dsp:txXfrm rot="-5400000">
        <a:off x="2648959" y="941209"/>
        <a:ext cx="5043657" cy="689535"/>
      </dsp:txXfrm>
    </dsp:sp>
    <dsp:sp modelId="{56F2AC58-B7AE-4F3A-8988-0F94FA44A5F7}">
      <dsp:nvSpPr>
        <dsp:cNvPr id="0" name=""/>
        <dsp:cNvSpPr/>
      </dsp:nvSpPr>
      <dsp:spPr>
        <a:xfrm>
          <a:off x="209079" y="869859"/>
          <a:ext cx="2439879" cy="828439"/>
        </a:xfrm>
        <a:prstGeom prst="roundRect">
          <a:avLst/>
        </a:prstGeom>
        <a:solidFill>
          <a:srgbClr val="7096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Segoe UI" panose="020B0502040204020203" pitchFamily="34" charset="0"/>
              <a:cs typeface="Segoe UI" panose="020B0502040204020203" pitchFamily="34" charset="0"/>
            </a:rPr>
            <a:t>Owner Occupied Rehab</a:t>
          </a:r>
        </a:p>
      </dsp:txBody>
      <dsp:txXfrm>
        <a:off x="249520" y="910300"/>
        <a:ext cx="2358997" cy="747557"/>
      </dsp:txXfrm>
    </dsp:sp>
    <dsp:sp modelId="{874DD303-24FB-4007-9080-103352BAD439}">
      <dsp:nvSpPr>
        <dsp:cNvPr id="0" name=""/>
        <dsp:cNvSpPr/>
      </dsp:nvSpPr>
      <dsp:spPr>
        <a:xfrm rot="5400000">
          <a:off x="4858063" y="-384641"/>
          <a:ext cx="662751" cy="5080959"/>
        </a:xfrm>
        <a:prstGeom prst="round2SameRect">
          <a:avLst/>
        </a:prstGeom>
        <a:solidFill>
          <a:srgbClr val="D89D9C">
            <a:alpha val="89804"/>
          </a:srgb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b="0" kern="1200" dirty="0">
              <a:latin typeface="Segoe UI" panose="020B0502040204020203" pitchFamily="34" charset="0"/>
              <a:cs typeface="Segoe UI" panose="020B0502040204020203" pitchFamily="34" charset="0"/>
            </a:rPr>
            <a:t>Soft Second Mortgage</a:t>
          </a:r>
        </a:p>
        <a:p>
          <a:pPr marL="114300" lvl="1" indent="-114300" algn="l" defTabSz="533400">
            <a:lnSpc>
              <a:spcPct val="90000"/>
            </a:lnSpc>
            <a:spcBef>
              <a:spcPct val="0"/>
            </a:spcBef>
            <a:spcAft>
              <a:spcPct val="15000"/>
            </a:spcAft>
            <a:buChar char="•"/>
          </a:pPr>
          <a:r>
            <a:rPr lang="en-US" sz="1200" b="1" kern="1200" dirty="0">
              <a:latin typeface="Segoe UI" panose="020B0502040204020203" pitchFamily="34" charset="0"/>
              <a:cs typeface="Segoe UI" panose="020B0502040204020203" pitchFamily="34" charset="0"/>
            </a:rPr>
            <a:t>$1,610,024 (CDBG)</a:t>
          </a:r>
        </a:p>
      </dsp:txBody>
      <dsp:txXfrm rot="-5400000">
        <a:off x="2648960" y="1856815"/>
        <a:ext cx="5048606" cy="598045"/>
      </dsp:txXfrm>
    </dsp:sp>
    <dsp:sp modelId="{E2150E10-C3E3-4AC3-9DBF-9DEDD47C5287}">
      <dsp:nvSpPr>
        <dsp:cNvPr id="0" name=""/>
        <dsp:cNvSpPr/>
      </dsp:nvSpPr>
      <dsp:spPr>
        <a:xfrm>
          <a:off x="209079" y="1741618"/>
          <a:ext cx="2439879" cy="828439"/>
        </a:xfrm>
        <a:prstGeom prst="roundRect">
          <a:avLst/>
        </a:prstGeom>
        <a:solidFill>
          <a:srgbClr val="9E0A0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Segoe UI" panose="020B0502040204020203" pitchFamily="34" charset="0"/>
              <a:cs typeface="Segoe UI" panose="020B0502040204020203" pitchFamily="34" charset="0"/>
            </a:rPr>
            <a:t>Homeownership Assistance to Individuals</a:t>
          </a:r>
        </a:p>
      </dsp:txBody>
      <dsp:txXfrm>
        <a:off x="249520" y="1782059"/>
        <a:ext cx="2358997" cy="747557"/>
      </dsp:txXfrm>
    </dsp:sp>
    <dsp:sp modelId="{BD9866F5-72FC-449D-AB97-CEEA680835C2}">
      <dsp:nvSpPr>
        <dsp:cNvPr id="0" name=""/>
        <dsp:cNvSpPr/>
      </dsp:nvSpPr>
      <dsp:spPr>
        <a:xfrm rot="5400000">
          <a:off x="4858063" y="485220"/>
          <a:ext cx="662751" cy="5080959"/>
        </a:xfrm>
        <a:prstGeom prst="round2SameRect">
          <a:avLst/>
        </a:prstGeom>
        <a:solidFill>
          <a:srgbClr val="FEC99F">
            <a:alpha val="89804"/>
          </a:srgbClr>
        </a:solidFill>
        <a:ln w="12700" cap="flat" cmpd="sng" algn="ctr">
          <a:solidFill>
            <a:schemeClr val="accent2">
              <a:tint val="40000"/>
              <a:alpha val="90000"/>
              <a:hueOff val="-636919"/>
              <a:satOff val="-56510"/>
              <a:lumOff val="-5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b="0" kern="1200" dirty="0">
              <a:latin typeface="Segoe UI" panose="020B0502040204020203" pitchFamily="34" charset="0"/>
              <a:cs typeface="Segoe UI" panose="020B0502040204020203" pitchFamily="34" charset="0"/>
            </a:rPr>
            <a:t>Tenant Based Rental Assistance (TBRA) for Special Needs Populations</a:t>
          </a:r>
        </a:p>
        <a:p>
          <a:pPr marL="114300" lvl="1" indent="-114300" algn="l" defTabSz="533400">
            <a:lnSpc>
              <a:spcPct val="90000"/>
            </a:lnSpc>
            <a:spcBef>
              <a:spcPct val="0"/>
            </a:spcBef>
            <a:spcAft>
              <a:spcPct val="15000"/>
            </a:spcAft>
            <a:buChar char="•"/>
          </a:pPr>
          <a:r>
            <a:rPr lang="en-US" sz="1200" b="1" kern="1200" dirty="0">
              <a:latin typeface="Segoe UI" panose="020B0502040204020203" pitchFamily="34" charset="0"/>
              <a:cs typeface="Segoe UI" panose="020B0502040204020203" pitchFamily="34" charset="0"/>
            </a:rPr>
            <a:t>$791,188 (HOPWA/Shelter Plus Care)</a:t>
          </a:r>
        </a:p>
      </dsp:txBody>
      <dsp:txXfrm rot="-5400000">
        <a:off x="2648960" y="2726677"/>
        <a:ext cx="5048606" cy="598045"/>
      </dsp:txXfrm>
    </dsp:sp>
    <dsp:sp modelId="{8D858FEF-C360-437D-A874-12EBC859DBCE}">
      <dsp:nvSpPr>
        <dsp:cNvPr id="0" name=""/>
        <dsp:cNvSpPr/>
      </dsp:nvSpPr>
      <dsp:spPr>
        <a:xfrm>
          <a:off x="209079" y="2611480"/>
          <a:ext cx="2439879" cy="828439"/>
        </a:xfrm>
        <a:prstGeom prst="roundRect">
          <a:avLst/>
        </a:prstGeom>
        <a:solidFill>
          <a:srgbClr val="FC790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latin typeface="Segoe UI" panose="020B0502040204020203" pitchFamily="34" charset="0"/>
              <a:cs typeface="Segoe UI" panose="020B0502040204020203" pitchFamily="34" charset="0"/>
            </a:rPr>
            <a:t>Rental Assistance to Individuals</a:t>
          </a:r>
        </a:p>
      </dsp:txBody>
      <dsp:txXfrm>
        <a:off x="249520" y="2651921"/>
        <a:ext cx="2358997" cy="747557"/>
      </dsp:txXfrm>
    </dsp:sp>
    <dsp:sp modelId="{FEBEB6A3-B809-422A-B52C-9DCCF57FD487}">
      <dsp:nvSpPr>
        <dsp:cNvPr id="0" name=""/>
        <dsp:cNvSpPr/>
      </dsp:nvSpPr>
      <dsp:spPr>
        <a:xfrm rot="5400000">
          <a:off x="4858063" y="1355082"/>
          <a:ext cx="662751" cy="5080959"/>
        </a:xfrm>
        <a:prstGeom prst="round2SameRect">
          <a:avLst/>
        </a:prstGeom>
        <a:solidFill>
          <a:srgbClr val="F0E999">
            <a:alpha val="89804"/>
          </a:srgb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b="0" kern="1200" dirty="0">
              <a:latin typeface="Segoe UI" panose="020B0502040204020203" pitchFamily="34" charset="0"/>
              <a:cs typeface="Segoe UI" panose="020B0502040204020203" pitchFamily="34" charset="0"/>
            </a:rPr>
            <a:t>Low Barrier Shelter, Emergency Shelter Grants, Housing Opportunities for Persons with AIDS</a:t>
          </a:r>
        </a:p>
        <a:p>
          <a:pPr marL="114300" lvl="1" indent="-114300" algn="l" defTabSz="533400">
            <a:lnSpc>
              <a:spcPct val="90000"/>
            </a:lnSpc>
            <a:spcBef>
              <a:spcPct val="0"/>
            </a:spcBef>
            <a:spcAft>
              <a:spcPct val="15000"/>
            </a:spcAft>
            <a:buChar char="•"/>
          </a:pPr>
          <a:r>
            <a:rPr lang="en-US" sz="1200" b="1" kern="1200" dirty="0">
              <a:latin typeface="Segoe UI" panose="020B0502040204020203" pitchFamily="34" charset="0"/>
              <a:cs typeface="Segoe UI" panose="020B0502040204020203" pitchFamily="34" charset="0"/>
            </a:rPr>
            <a:t>$5,641,886 (NHIF/ESG/SESG/HOPWA)</a:t>
          </a:r>
        </a:p>
      </dsp:txBody>
      <dsp:txXfrm rot="-5400000">
        <a:off x="2648960" y="3596539"/>
        <a:ext cx="5048606" cy="598045"/>
      </dsp:txXfrm>
    </dsp:sp>
    <dsp:sp modelId="{B5173EA2-CB38-41CE-947F-3FC7F12E0430}">
      <dsp:nvSpPr>
        <dsp:cNvPr id="0" name=""/>
        <dsp:cNvSpPr/>
      </dsp:nvSpPr>
      <dsp:spPr>
        <a:xfrm>
          <a:off x="209079" y="3481342"/>
          <a:ext cx="2439879" cy="828439"/>
        </a:xfrm>
        <a:prstGeom prst="roundRect">
          <a:avLst/>
        </a:prstGeom>
        <a:solidFill>
          <a:srgbClr val="DAC8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rgbClr val="242424"/>
              </a:solidFill>
              <a:latin typeface="Segoe UI" panose="020B0502040204020203" pitchFamily="34" charset="0"/>
              <a:cs typeface="Segoe UI" panose="020B0502040204020203" pitchFamily="34" charset="0"/>
            </a:rPr>
            <a:t>Homeless and Other Special Needs Populations</a:t>
          </a:r>
        </a:p>
      </dsp:txBody>
      <dsp:txXfrm>
        <a:off x="249520" y="3521783"/>
        <a:ext cx="2358997" cy="74755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1"/>
            <a:ext cx="4028440" cy="351737"/>
          </a:xfrm>
          <a:prstGeom prst="rect">
            <a:avLst/>
          </a:prstGeom>
        </p:spPr>
        <p:txBody>
          <a:bodyPr vert="horz" lIns="93177" tIns="46589" rIns="93177" bIns="46589" rtlCol="0"/>
          <a:lstStyle>
            <a:lvl1pPr algn="r">
              <a:defRPr sz="1200"/>
            </a:lvl1pPr>
          </a:lstStyle>
          <a:p>
            <a:fld id="{68D50529-5E68-42F8-B59C-ED59BAA8DEF8}" type="datetimeFigureOut">
              <a:rPr lang="en-US" smtClean="0"/>
              <a:t>3/27/2017</a:t>
            </a:fld>
            <a:endParaRPr lang="en-US"/>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1384BF5F-FF27-458F-9D82-C057C2B419F8}" type="slidenum">
              <a:rPr lang="en-US" smtClean="0"/>
              <a:t>‹#›</a:t>
            </a:fld>
            <a:endParaRPr lang="en-US"/>
          </a:p>
        </p:txBody>
      </p:sp>
    </p:spTree>
    <p:extLst>
      <p:ext uri="{BB962C8B-B14F-4D97-AF65-F5344CB8AC3E}">
        <p14:creationId xmlns:p14="http://schemas.microsoft.com/office/powerpoint/2010/main" val="17619397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85B2EAE6-D7CB-41CB-9894-F426A7383E80}" type="datetimeFigureOut">
              <a:rPr lang="en-US" smtClean="0"/>
              <a:t>3/27/2017</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BF59027F-6B48-486E-A3A5-40A3C438319E}" type="slidenum">
              <a:rPr lang="en-US" smtClean="0"/>
              <a:t>‹#›</a:t>
            </a:fld>
            <a:endParaRPr lang="en-US"/>
          </a:p>
        </p:txBody>
      </p:sp>
    </p:spTree>
    <p:extLst>
      <p:ext uri="{BB962C8B-B14F-4D97-AF65-F5344CB8AC3E}">
        <p14:creationId xmlns:p14="http://schemas.microsoft.com/office/powerpoint/2010/main" val="3964097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59027F-6B48-486E-A3A5-40A3C438319E}" type="slidenum">
              <a:rPr lang="en-US" smtClean="0"/>
              <a:t>12</a:t>
            </a:fld>
            <a:endParaRPr lang="en-US"/>
          </a:p>
        </p:txBody>
      </p:sp>
    </p:spTree>
    <p:extLst>
      <p:ext uri="{BB962C8B-B14F-4D97-AF65-F5344CB8AC3E}">
        <p14:creationId xmlns:p14="http://schemas.microsoft.com/office/powerpoint/2010/main" val="38622207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ndard Title Slide">
    <p:spTree>
      <p:nvGrpSpPr>
        <p:cNvPr id="1" name=""/>
        <p:cNvGrpSpPr/>
        <p:nvPr/>
      </p:nvGrpSpPr>
      <p:grpSpPr>
        <a:xfrm>
          <a:off x="0" y="0"/>
          <a:ext cx="0" cy="0"/>
          <a:chOff x="0" y="0"/>
          <a:chExt cx="0" cy="0"/>
        </a:xfrm>
      </p:grpSpPr>
      <p:sp>
        <p:nvSpPr>
          <p:cNvPr id="8" name="Rectangle 7"/>
          <p:cNvSpPr/>
          <p:nvPr userDrawn="1"/>
        </p:nvSpPr>
        <p:spPr>
          <a:xfrm>
            <a:off x="0" y="1"/>
            <a:ext cx="9144000" cy="5689600"/>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9" name="Picture 8"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22368" y="5245100"/>
            <a:ext cx="1380333" cy="1380333"/>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ctrTitle"/>
          </p:nvPr>
        </p:nvSpPr>
        <p:spPr>
          <a:xfrm>
            <a:off x="685800" y="1122363"/>
            <a:ext cx="7772400" cy="2387600"/>
          </a:xfrm>
        </p:spPr>
        <p:txBody>
          <a:bodyPr anchor="b">
            <a:normAutofit/>
          </a:bodyPr>
          <a:lstStyle>
            <a:lvl1pPr algn="ctr">
              <a:defRPr sz="5400">
                <a:solidFill>
                  <a:schemeClr val="bg1"/>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1143000" y="4487779"/>
            <a:ext cx="6858000" cy="433136"/>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Date</a:t>
            </a:r>
          </a:p>
        </p:txBody>
      </p:sp>
      <p:sp>
        <p:nvSpPr>
          <p:cNvPr id="10" name="TextBox 9"/>
          <p:cNvSpPr txBox="1"/>
          <p:nvPr userDrawn="1"/>
        </p:nvSpPr>
        <p:spPr>
          <a:xfrm>
            <a:off x="1143000" y="3994483"/>
            <a:ext cx="6858000" cy="461665"/>
          </a:xfrm>
          <a:prstGeom prst="rect">
            <a:avLst/>
          </a:prstGeom>
          <a:noFill/>
        </p:spPr>
        <p:txBody>
          <a:bodyPr wrap="square" rtlCol="0">
            <a:spAutoFit/>
          </a:bodyPr>
          <a:lstStyle/>
          <a:p>
            <a:pPr algn="ctr"/>
            <a:r>
              <a:rPr lang="en-US" sz="2400" dirty="0">
                <a:solidFill>
                  <a:schemeClr val="bg1"/>
                </a:solidFill>
                <a:latin typeface="Segoe UI Semibold" panose="020B0702040204020203" pitchFamily="34" charset="0"/>
              </a:rPr>
              <a:t>City of New Orleans</a:t>
            </a:r>
          </a:p>
        </p:txBody>
      </p:sp>
    </p:spTree>
    <p:extLst>
      <p:ext uri="{BB962C8B-B14F-4D97-AF65-F5344CB8AC3E}">
        <p14:creationId xmlns:p14="http://schemas.microsoft.com/office/powerpoint/2010/main" val="125347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Square Textboxes">
    <p:spTree>
      <p:nvGrpSpPr>
        <p:cNvPr id="1" name=""/>
        <p:cNvGrpSpPr/>
        <p:nvPr/>
      </p:nvGrpSpPr>
      <p:grpSpPr>
        <a:xfrm>
          <a:off x="0" y="0"/>
          <a:ext cx="0" cy="0"/>
          <a:chOff x="0" y="0"/>
          <a:chExt cx="0" cy="0"/>
        </a:xfrm>
      </p:grpSpPr>
      <p:sp>
        <p:nvSpPr>
          <p:cNvPr id="7" name="Rectangle 6"/>
          <p:cNvSpPr/>
          <p:nvPr userDrawn="1"/>
        </p:nvSpPr>
        <p:spPr>
          <a:xfrm>
            <a:off x="717550" y="1754206"/>
            <a:ext cx="482600" cy="7833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Title 1"/>
          <p:cNvSpPr>
            <a:spLocks noGrp="1"/>
          </p:cNvSpPr>
          <p:nvPr>
            <p:ph type="title"/>
          </p:nvPr>
        </p:nvSpPr>
        <p:spPr>
          <a:xfrm>
            <a:off x="628650" y="365127"/>
            <a:ext cx="7886700" cy="396872"/>
          </a:xfrm>
        </p:spPr>
        <p:txBody>
          <a:bodyPr>
            <a:noAutofit/>
          </a:bodyPr>
          <a:lstStyle>
            <a:lvl1pPr>
              <a:defRPr>
                <a:solidFill>
                  <a:srgbClr val="242424"/>
                </a:solidFill>
              </a:defRPr>
            </a:lvl1pPr>
          </a:lstStyle>
          <a:p>
            <a:r>
              <a:rPr lang="en-US">
                <a:solidFill>
                  <a:srgbClr val="242424"/>
                </a:solidFill>
              </a:rPr>
              <a:t>Click to edit Master title style</a:t>
            </a:r>
            <a:endParaRPr lang="en-US" dirty="0">
              <a:solidFill>
                <a:srgbClr val="242424"/>
              </a:solidFill>
            </a:endParaRPr>
          </a:p>
        </p:txBody>
      </p:sp>
      <p:cxnSp>
        <p:nvCxnSpPr>
          <p:cNvPr id="10" name="Straight Connector 9"/>
          <p:cNvCxnSpPr/>
          <p:nvPr userDrawn="1"/>
        </p:nvCxnSpPr>
        <p:spPr>
          <a:xfrm>
            <a:off x="628650" y="6470745"/>
            <a:ext cx="7886701" cy="0"/>
          </a:xfrm>
          <a:prstGeom prst="line">
            <a:avLst/>
          </a:prstGeom>
          <a:ln w="12700">
            <a:solidFill>
              <a:srgbClr val="242424"/>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628651" y="6485566"/>
            <a:ext cx="1878329" cy="215444"/>
          </a:xfrm>
          <a:prstGeom prst="rect">
            <a:avLst/>
          </a:prstGeom>
          <a:noFill/>
        </p:spPr>
        <p:txBody>
          <a:bodyPr wrap="square" rtlCol="0">
            <a:spAutoFit/>
          </a:bodyPr>
          <a:lstStyle/>
          <a:p>
            <a:r>
              <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rPr>
              <a:t>City of New Orleans</a:t>
            </a:r>
          </a:p>
        </p:txBody>
      </p:sp>
      <p:pic>
        <p:nvPicPr>
          <p:cNvPr id="12" name="Picture 11"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1605" y="6267940"/>
            <a:ext cx="392907" cy="392907"/>
          </a:xfrm>
          <a:prstGeom prst="rect">
            <a:avLst/>
          </a:prstGeom>
          <a:noFill/>
          <a:extLst>
            <a:ext uri="{909E8E84-426E-40dd-AFC4-6F175D3DCCD1}">
              <a14:hiddenFill xmlns="" xmlns:a14="http://schemas.microsoft.com/office/drawing/2010/main">
                <a:solidFill>
                  <a:srgbClr val="FFFFFF"/>
                </a:solidFill>
              </a14:hiddenFill>
            </a:ext>
          </a:extLst>
        </p:spPr>
      </p:pic>
      <p:sp>
        <p:nvSpPr>
          <p:cNvPr id="20" name="Text Placeholder 19"/>
          <p:cNvSpPr>
            <a:spLocks noGrp="1"/>
          </p:cNvSpPr>
          <p:nvPr>
            <p:ph type="body" sz="quarter" idx="11" hasCustomPrompt="1"/>
          </p:nvPr>
        </p:nvSpPr>
        <p:spPr>
          <a:xfrm>
            <a:off x="628650" y="776288"/>
            <a:ext cx="7886700" cy="907972"/>
          </a:xfrm>
        </p:spPr>
        <p:txBody>
          <a:bodyPr>
            <a:noAutofit/>
          </a:bodyPr>
          <a:lstStyle>
            <a:lvl1pPr marL="0" indent="0">
              <a:lnSpc>
                <a:spcPct val="100000"/>
              </a:lnSpc>
              <a:spcBef>
                <a:spcPts val="0"/>
              </a:spcBef>
              <a:buNone/>
              <a:defRPr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add subtitle</a:t>
            </a:r>
          </a:p>
        </p:txBody>
      </p:sp>
      <p:sp>
        <p:nvSpPr>
          <p:cNvPr id="22" name="TextBox 21"/>
          <p:cNvSpPr txBox="1"/>
          <p:nvPr userDrawn="1"/>
        </p:nvSpPr>
        <p:spPr>
          <a:xfrm>
            <a:off x="7094220" y="6485566"/>
            <a:ext cx="1421130" cy="215444"/>
          </a:xfrm>
          <a:prstGeom prst="rect">
            <a:avLst/>
          </a:prstGeom>
          <a:noFill/>
        </p:spPr>
        <p:txBody>
          <a:bodyPr wrap="square" rtlCol="0">
            <a:spAutoFit/>
          </a:bodyPr>
          <a:lstStyle/>
          <a:p>
            <a:pPr algn="r"/>
            <a:fld id="{17E00A1B-2047-475E-94A2-83FD37DBA260}" type="slidenum">
              <a:rPr lang="en-US" sz="800" smtClean="0">
                <a:solidFill>
                  <a:srgbClr val="242424"/>
                </a:solidFill>
              </a:rPr>
              <a:pPr/>
              <a:t>‹#›</a:t>
            </a:fld>
            <a:endPar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p:txBody>
      </p:sp>
      <p:sp>
        <p:nvSpPr>
          <p:cNvPr id="23" name="Content Placeholder 2"/>
          <p:cNvSpPr>
            <a:spLocks noGrp="1"/>
          </p:cNvSpPr>
          <p:nvPr>
            <p:ph sz="half" idx="16"/>
          </p:nvPr>
        </p:nvSpPr>
        <p:spPr>
          <a:xfrm>
            <a:off x="4949191" y="2292699"/>
            <a:ext cx="356616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2"/>
          <p:cNvSpPr>
            <a:spLocks noGrp="1"/>
          </p:cNvSpPr>
          <p:nvPr>
            <p:ph type="body" sz="quarter" idx="17" hasCustomPrompt="1"/>
          </p:nvPr>
        </p:nvSpPr>
        <p:spPr>
          <a:xfrm>
            <a:off x="4949190" y="1960321"/>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
        <p:nvSpPr>
          <p:cNvPr id="26" name="Content Placeholder 2"/>
          <p:cNvSpPr>
            <a:spLocks noGrp="1"/>
          </p:cNvSpPr>
          <p:nvPr>
            <p:ph sz="half" idx="18"/>
          </p:nvPr>
        </p:nvSpPr>
        <p:spPr>
          <a:xfrm>
            <a:off x="4949190" y="4565342"/>
            <a:ext cx="356616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ext Placeholder 2"/>
          <p:cNvSpPr>
            <a:spLocks noGrp="1"/>
          </p:cNvSpPr>
          <p:nvPr>
            <p:ph type="body" sz="quarter" idx="19" hasCustomPrompt="1"/>
          </p:nvPr>
        </p:nvSpPr>
        <p:spPr>
          <a:xfrm>
            <a:off x="4949189" y="4232964"/>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
        <p:nvSpPr>
          <p:cNvPr id="19" name="Content Placeholder 2"/>
          <p:cNvSpPr>
            <a:spLocks noGrp="1"/>
          </p:cNvSpPr>
          <p:nvPr>
            <p:ph sz="half" idx="20"/>
          </p:nvPr>
        </p:nvSpPr>
        <p:spPr>
          <a:xfrm>
            <a:off x="1200152" y="2292699"/>
            <a:ext cx="356616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2"/>
          <p:cNvSpPr>
            <a:spLocks noGrp="1"/>
          </p:cNvSpPr>
          <p:nvPr>
            <p:ph type="body" sz="quarter" idx="21" hasCustomPrompt="1"/>
          </p:nvPr>
        </p:nvSpPr>
        <p:spPr>
          <a:xfrm>
            <a:off x="1200151" y="1960321"/>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
        <p:nvSpPr>
          <p:cNvPr id="30" name="Content Placeholder 2"/>
          <p:cNvSpPr>
            <a:spLocks noGrp="1"/>
          </p:cNvSpPr>
          <p:nvPr>
            <p:ph sz="half" idx="22"/>
          </p:nvPr>
        </p:nvSpPr>
        <p:spPr>
          <a:xfrm>
            <a:off x="1200151" y="4565342"/>
            <a:ext cx="356616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ext Placeholder 2"/>
          <p:cNvSpPr>
            <a:spLocks noGrp="1"/>
          </p:cNvSpPr>
          <p:nvPr>
            <p:ph type="body" sz="quarter" idx="23" hasCustomPrompt="1"/>
          </p:nvPr>
        </p:nvSpPr>
        <p:spPr>
          <a:xfrm>
            <a:off x="1200150" y="4232964"/>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Tree>
    <p:extLst>
      <p:ext uri="{BB962C8B-B14F-4D97-AF65-F5344CB8AC3E}">
        <p14:creationId xmlns:p14="http://schemas.microsoft.com/office/powerpoint/2010/main" val="351153117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p:cNvSpPr/>
          <p:nvPr userDrawn="1"/>
        </p:nvSpPr>
        <p:spPr>
          <a:xfrm>
            <a:off x="717550" y="1754206"/>
            <a:ext cx="482600" cy="7833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Title 1"/>
          <p:cNvSpPr>
            <a:spLocks noGrp="1"/>
          </p:cNvSpPr>
          <p:nvPr>
            <p:ph type="title" hasCustomPrompt="1"/>
          </p:nvPr>
        </p:nvSpPr>
        <p:spPr>
          <a:xfrm>
            <a:off x="628650" y="365127"/>
            <a:ext cx="7886700" cy="396872"/>
          </a:xfrm>
        </p:spPr>
        <p:txBody>
          <a:bodyPr>
            <a:noAutofit/>
          </a:bodyPr>
          <a:lstStyle>
            <a:lvl1pPr>
              <a:defRPr baseline="0">
                <a:solidFill>
                  <a:srgbClr val="242424"/>
                </a:solidFill>
              </a:defRPr>
            </a:lvl1pPr>
          </a:lstStyle>
          <a:p>
            <a:r>
              <a:rPr lang="en-US" dirty="0">
                <a:solidFill>
                  <a:srgbClr val="242424"/>
                </a:solidFill>
              </a:rPr>
              <a:t>Use the Following Pre-Made Figures</a:t>
            </a:r>
          </a:p>
        </p:txBody>
      </p:sp>
      <p:cxnSp>
        <p:nvCxnSpPr>
          <p:cNvPr id="10" name="Straight Connector 9"/>
          <p:cNvCxnSpPr/>
          <p:nvPr userDrawn="1"/>
        </p:nvCxnSpPr>
        <p:spPr>
          <a:xfrm>
            <a:off x="628650" y="6470745"/>
            <a:ext cx="7886701" cy="0"/>
          </a:xfrm>
          <a:prstGeom prst="line">
            <a:avLst/>
          </a:prstGeom>
          <a:ln w="12700">
            <a:solidFill>
              <a:srgbClr val="242424"/>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628651" y="6485566"/>
            <a:ext cx="1878329" cy="215444"/>
          </a:xfrm>
          <a:prstGeom prst="rect">
            <a:avLst/>
          </a:prstGeom>
          <a:noFill/>
        </p:spPr>
        <p:txBody>
          <a:bodyPr wrap="square" rtlCol="0">
            <a:spAutoFit/>
          </a:bodyPr>
          <a:lstStyle/>
          <a:p>
            <a:r>
              <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rPr>
              <a:t>City of New Orleans</a:t>
            </a:r>
          </a:p>
        </p:txBody>
      </p:sp>
      <p:pic>
        <p:nvPicPr>
          <p:cNvPr id="12" name="Picture 11"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1605" y="6267940"/>
            <a:ext cx="392907" cy="392907"/>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Content Placeholder 2"/>
          <p:cNvSpPr>
            <a:spLocks noGrp="1"/>
          </p:cNvSpPr>
          <p:nvPr>
            <p:ph sz="half" idx="1" hasCustomPrompt="1"/>
          </p:nvPr>
        </p:nvSpPr>
        <p:spPr>
          <a:xfrm>
            <a:off x="1200152" y="1909961"/>
            <a:ext cx="7315198" cy="572464"/>
          </a:xfrm>
          <a:solidFill>
            <a:srgbClr val="F7E76F"/>
          </a:solidFill>
          <a:ln>
            <a:solidFill>
              <a:srgbClr val="032246"/>
            </a:solidFill>
          </a:ln>
        </p:spPr>
        <p:txBody>
          <a:bodyPr lIns="91440" tIns="91440" rIns="91440" bIns="91440" anchor="ctr">
            <a:spAutoFit/>
          </a:bodyPr>
          <a:lstStyle>
            <a:lvl1pPr marL="0" indent="0" algn="ctr">
              <a:buNone/>
              <a:defRPr sz="1400" b="1"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Yellow callout boxes should have bold font and ¾”, and should not have periods at the end of sentences</a:t>
            </a:r>
          </a:p>
        </p:txBody>
      </p:sp>
      <p:sp>
        <p:nvSpPr>
          <p:cNvPr id="20" name="Text Placeholder 19"/>
          <p:cNvSpPr>
            <a:spLocks noGrp="1"/>
          </p:cNvSpPr>
          <p:nvPr>
            <p:ph type="body" sz="quarter" idx="11" hasCustomPrompt="1"/>
          </p:nvPr>
        </p:nvSpPr>
        <p:spPr>
          <a:xfrm>
            <a:off x="628650" y="776288"/>
            <a:ext cx="7886700" cy="907972"/>
          </a:xfrm>
        </p:spPr>
        <p:txBody>
          <a:bodyPr>
            <a:noAutofit/>
          </a:bodyPr>
          <a:lstStyle>
            <a:lvl1pPr marL="0" indent="0">
              <a:lnSpc>
                <a:spcPct val="100000"/>
              </a:lnSpc>
              <a:spcBef>
                <a:spcPts val="0"/>
              </a:spcBef>
              <a:buNone/>
              <a:defRPr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These figures can be copy and pasted to any slide</a:t>
            </a:r>
          </a:p>
        </p:txBody>
      </p:sp>
      <p:sp>
        <p:nvSpPr>
          <p:cNvPr id="22" name="TextBox 21"/>
          <p:cNvSpPr txBox="1"/>
          <p:nvPr userDrawn="1"/>
        </p:nvSpPr>
        <p:spPr>
          <a:xfrm>
            <a:off x="7094220" y="6485566"/>
            <a:ext cx="1421130" cy="215444"/>
          </a:xfrm>
          <a:prstGeom prst="rect">
            <a:avLst/>
          </a:prstGeom>
          <a:noFill/>
        </p:spPr>
        <p:txBody>
          <a:bodyPr wrap="square" rtlCol="0">
            <a:spAutoFit/>
          </a:bodyPr>
          <a:lstStyle/>
          <a:p>
            <a:pPr algn="r"/>
            <a:fld id="{17E00A1B-2047-475E-94A2-83FD37DBA260}" type="slidenum">
              <a:rPr lang="en-US" sz="800" smtClean="0">
                <a:solidFill>
                  <a:srgbClr val="242424"/>
                </a:solidFill>
              </a:rPr>
              <a:pPr/>
              <a:t>‹#›</a:t>
            </a:fld>
            <a:endPar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p:txBody>
      </p:sp>
      <p:pic>
        <p:nvPicPr>
          <p:cNvPr id="2" name="Picture 1"/>
          <p:cNvPicPr>
            <a:picLocks noChangeAspect="1"/>
          </p:cNvPicPr>
          <p:nvPr userDrawn="1"/>
        </p:nvPicPr>
        <p:blipFill>
          <a:blip r:embed="rId3"/>
          <a:stretch>
            <a:fillRect/>
          </a:stretch>
        </p:blipFill>
        <p:spPr>
          <a:xfrm>
            <a:off x="1200150" y="2708126"/>
            <a:ext cx="6762750" cy="3089437"/>
          </a:xfrm>
          <a:prstGeom prst="rect">
            <a:avLst/>
          </a:prstGeom>
        </p:spPr>
      </p:pic>
      <p:graphicFrame>
        <p:nvGraphicFramePr>
          <p:cNvPr id="75" name="Content Placeholder 5"/>
          <p:cNvGraphicFramePr>
            <a:graphicFrameLocks/>
          </p:cNvGraphicFramePr>
          <p:nvPr userDrawn="1">
            <p:extLst>
              <p:ext uri="{D42A27DB-BD31-4B8C-83A1-F6EECF244321}">
                <p14:modId xmlns:p14="http://schemas.microsoft.com/office/powerpoint/2010/main" val="3243563090"/>
              </p:ext>
            </p:extLst>
          </p:nvPr>
        </p:nvGraphicFramePr>
        <p:xfrm>
          <a:off x="5033355" y="4571999"/>
          <a:ext cx="3507317" cy="1555277"/>
        </p:xfrm>
        <a:graphic>
          <a:graphicData uri="http://schemas.openxmlformats.org/drawingml/2006/table">
            <a:tbl>
              <a:tblPr firstRow="1" bandRow="1">
                <a:tableStyleId>{793D81CF-94F2-401A-BA57-92F5A7B2D0C5}</a:tableStyleId>
              </a:tblPr>
              <a:tblGrid>
                <a:gridCol w="1223260">
                  <a:extLst>
                    <a:ext uri="{9D8B030D-6E8A-4147-A177-3AD203B41FA5}">
                      <a16:colId xmlns:a16="http://schemas.microsoft.com/office/drawing/2014/main" val="20000"/>
                    </a:ext>
                  </a:extLst>
                </a:gridCol>
                <a:gridCol w="1223260">
                  <a:extLst>
                    <a:ext uri="{9D8B030D-6E8A-4147-A177-3AD203B41FA5}">
                      <a16:colId xmlns:a16="http://schemas.microsoft.com/office/drawing/2014/main" val="20001"/>
                    </a:ext>
                  </a:extLst>
                </a:gridCol>
                <a:gridCol w="1060797">
                  <a:extLst>
                    <a:ext uri="{9D8B030D-6E8A-4147-A177-3AD203B41FA5}">
                      <a16:colId xmlns:a16="http://schemas.microsoft.com/office/drawing/2014/main" val="20002"/>
                    </a:ext>
                  </a:extLst>
                </a:gridCol>
              </a:tblGrid>
              <a:tr h="348221">
                <a:tc>
                  <a:txBody>
                    <a:bodyPr/>
                    <a:lstStyle/>
                    <a:p>
                      <a:pPr algn="ctr"/>
                      <a:r>
                        <a:rPr lang="en-US" sz="1200" b="1" dirty="0">
                          <a:solidFill>
                            <a:schemeClr val="bg1"/>
                          </a:solidFill>
                          <a:latin typeface="Segoe UI" panose="020B0502040204020203" pitchFamily="34" charset="0"/>
                          <a:ea typeface="Segoe UI" panose="020B0502040204020203" pitchFamily="34" charset="0"/>
                          <a:cs typeface="Segoe UI" panose="020B0502040204020203" pitchFamily="34" charset="0"/>
                        </a:rPr>
                        <a:t>Sample</a:t>
                      </a:r>
                    </a:p>
                  </a:txBody>
                  <a:tcPr anchor="ctr">
                    <a:lnL w="12700" cmpd="sng">
                      <a:noFill/>
                    </a:lnL>
                    <a:lnR>
                      <a:noFill/>
                    </a:lnR>
                    <a:lnT w="12700" cmpd="sng">
                      <a:noFill/>
                    </a:lnT>
                    <a:lnB w="12700" cmpd="sng">
                      <a:noFill/>
                    </a:lnB>
                    <a:lnTlToBr w="12700" cmpd="sng">
                      <a:noFill/>
                      <a:prstDash val="solid"/>
                    </a:lnTlToBr>
                    <a:lnBlToTr w="12700" cmpd="sng">
                      <a:noFill/>
                      <a:prstDash val="solid"/>
                    </a:lnBlToTr>
                    <a:solidFill>
                      <a:srgbClr val="032246"/>
                    </a:solidFill>
                  </a:tcPr>
                </a:tc>
                <a:tc>
                  <a:txBody>
                    <a:bodyPr/>
                    <a:lstStyle/>
                    <a:p>
                      <a:pPr algn="ctr"/>
                      <a:r>
                        <a:rPr lang="en-US" sz="1200" b="1" dirty="0">
                          <a:solidFill>
                            <a:schemeClr val="bg1"/>
                          </a:solidFill>
                          <a:latin typeface="Segoe UI" panose="020B0502040204020203" pitchFamily="34" charset="0"/>
                          <a:ea typeface="Segoe UI" panose="020B0502040204020203" pitchFamily="34" charset="0"/>
                          <a:cs typeface="Segoe UI" panose="020B0502040204020203" pitchFamily="34" charset="0"/>
                        </a:rPr>
                        <a:t>Sample</a:t>
                      </a:r>
                    </a:p>
                  </a:txBody>
                  <a:tcPr anchor="ctr">
                    <a:lnL>
                      <a:noFill/>
                    </a:lnL>
                    <a:lnR>
                      <a:noFill/>
                    </a:lnR>
                    <a:lnT w="12700" cmpd="sng">
                      <a:noFill/>
                    </a:lnT>
                    <a:lnB w="12700" cmpd="sng">
                      <a:noFill/>
                    </a:lnB>
                    <a:lnTlToBr w="12700" cmpd="sng">
                      <a:noFill/>
                      <a:prstDash val="solid"/>
                    </a:lnTlToBr>
                    <a:lnBlToTr w="12700" cmpd="sng">
                      <a:noFill/>
                      <a:prstDash val="solid"/>
                    </a:lnBlToTr>
                    <a:solidFill>
                      <a:srgbClr val="032246"/>
                    </a:solidFill>
                  </a:tcPr>
                </a:tc>
                <a:tc>
                  <a:txBody>
                    <a:bodyPr/>
                    <a:lstStyle/>
                    <a:p>
                      <a:pPr algn="ctr"/>
                      <a:r>
                        <a:rPr lang="en-US" sz="1200" b="1" dirty="0">
                          <a:solidFill>
                            <a:schemeClr val="bg1"/>
                          </a:solidFill>
                          <a:latin typeface="Segoe UI" panose="020B0502040204020203" pitchFamily="34" charset="0"/>
                          <a:ea typeface="Segoe UI" panose="020B0502040204020203" pitchFamily="34" charset="0"/>
                          <a:cs typeface="Segoe UI" panose="020B0502040204020203" pitchFamily="34" charset="0"/>
                        </a:rPr>
                        <a:t>$</a:t>
                      </a:r>
                      <a:r>
                        <a:rPr lang="en-US" sz="1200" b="1" baseline="0" dirty="0">
                          <a:solidFill>
                            <a:schemeClr val="bg1"/>
                          </a:solidFill>
                          <a:latin typeface="Segoe UI" panose="020B0502040204020203" pitchFamily="34" charset="0"/>
                          <a:ea typeface="Segoe UI" panose="020B0502040204020203" pitchFamily="34" charset="0"/>
                          <a:cs typeface="Segoe UI" panose="020B0502040204020203" pitchFamily="34" charset="0"/>
                        </a:rPr>
                        <a:t> M</a:t>
                      </a:r>
                      <a:endParaRPr lang="en-US" sz="1200" b="1" dirty="0">
                        <a:solidFill>
                          <a:schemeClr val="bg1"/>
                        </a:solidFill>
                        <a:latin typeface="Segoe UI" panose="020B0502040204020203" pitchFamily="34" charset="0"/>
                        <a:ea typeface="Segoe UI" panose="020B0502040204020203" pitchFamily="34" charset="0"/>
                        <a:cs typeface="Segoe UI" panose="020B0502040204020203" pitchFamily="34" charset="0"/>
                      </a:endParaRPr>
                    </a:p>
                  </a:txBody>
                  <a:tcPr anchor="ctr">
                    <a:lnL>
                      <a:noFill/>
                    </a:lnL>
                    <a:lnR>
                      <a:noFill/>
                    </a:lnR>
                    <a:lnT w="12700" cmpd="sng">
                      <a:noFill/>
                    </a:lnT>
                    <a:lnB w="12700" cmpd="sng">
                      <a:noFill/>
                    </a:lnB>
                    <a:lnTlToBr w="12700" cmpd="sng">
                      <a:noFill/>
                      <a:prstDash val="solid"/>
                    </a:lnTlToBr>
                    <a:lnBlToTr w="12700" cmpd="sng">
                      <a:noFill/>
                      <a:prstDash val="solid"/>
                    </a:lnBlToTr>
                    <a:solidFill>
                      <a:srgbClr val="032246"/>
                    </a:solidFill>
                  </a:tcPr>
                </a:tc>
                <a:extLst>
                  <a:ext uri="{0D108BD9-81ED-4DB2-BD59-A6C34878D82A}">
                    <a16:rowId xmlns:a16="http://schemas.microsoft.com/office/drawing/2014/main" val="10000"/>
                  </a:ext>
                </a:extLst>
              </a:tr>
              <a:tr h="310912">
                <a:tc>
                  <a:txBody>
                    <a:bodyPr/>
                    <a:lstStyle/>
                    <a:p>
                      <a:pPr algn="ctr"/>
                      <a:r>
                        <a:rPr lang="en-US" sz="1200" b="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rPr>
                        <a:t>01</a:t>
                      </a:r>
                    </a:p>
                  </a:txBody>
                  <a:tcPr anchor="ctr">
                    <a:lnL w="12700" cmpd="sng">
                      <a:noFill/>
                    </a:lnL>
                    <a:lnR>
                      <a:noFill/>
                    </a:lnR>
                    <a:lnT w="12700" cmpd="sng">
                      <a:noFill/>
                    </a:lnT>
                    <a:lnB w="9525" cap="flat" cmpd="sng" algn="ctr">
                      <a:solidFill>
                        <a:srgbClr val="242424"/>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baseline="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rPr>
                        <a:t>Filler</a:t>
                      </a:r>
                      <a:endParaRPr lang="en-US" sz="1200" b="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endParaRPr>
                    </a:p>
                  </a:txBody>
                  <a:tcPr anchor="ctr">
                    <a:lnL>
                      <a:noFill/>
                    </a:lnL>
                    <a:lnR>
                      <a:noFill/>
                    </a:lnR>
                    <a:lnT w="12700" cmpd="sng">
                      <a:noFill/>
                    </a:lnT>
                    <a:lnB w="9525" cap="flat" cmpd="sng" algn="ctr">
                      <a:solidFill>
                        <a:srgbClr val="242424"/>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rPr>
                        <a:t>$1 M</a:t>
                      </a:r>
                    </a:p>
                  </a:txBody>
                  <a:tcPr anchor="ctr">
                    <a:lnL>
                      <a:noFill/>
                    </a:lnL>
                    <a:lnR>
                      <a:noFill/>
                    </a:lnR>
                    <a:lnT w="12700" cmpd="sng">
                      <a:noFill/>
                    </a:lnT>
                    <a:lnB w="9525" cap="flat" cmpd="sng" algn="ctr">
                      <a:solidFill>
                        <a:srgbClr val="242424"/>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10912">
                <a:tc>
                  <a:txBody>
                    <a:bodyPr/>
                    <a:lstStyle/>
                    <a:p>
                      <a:pPr algn="ctr"/>
                      <a:r>
                        <a:rPr lang="en-US" sz="1200" b="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rPr>
                        <a:t>02</a:t>
                      </a:r>
                    </a:p>
                  </a:txBody>
                  <a:tcPr anchor="ctr">
                    <a:lnL w="12700" cmpd="sng">
                      <a:noFill/>
                    </a:lnL>
                    <a:lnR>
                      <a:noFill/>
                    </a:lnR>
                    <a:lnT w="9525" cap="flat" cmpd="sng" algn="ctr">
                      <a:solidFill>
                        <a:srgbClr val="242424"/>
                      </a:solidFill>
                      <a:prstDash val="dot"/>
                      <a:round/>
                      <a:headEnd type="none" w="med" len="med"/>
                      <a:tailEnd type="none" w="med" len="med"/>
                    </a:lnT>
                    <a:lnB w="9525" cap="flat" cmpd="sng" algn="ctr">
                      <a:solidFill>
                        <a:srgbClr val="242424"/>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baseline="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rPr>
                        <a:t>Filler</a:t>
                      </a:r>
                      <a:endParaRPr lang="en-US" sz="1200" b="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endParaRPr>
                    </a:p>
                  </a:txBody>
                  <a:tcPr anchor="ctr">
                    <a:lnL>
                      <a:noFill/>
                    </a:lnL>
                    <a:lnR>
                      <a:noFill/>
                    </a:lnR>
                    <a:lnT w="9525" cap="flat" cmpd="sng" algn="ctr">
                      <a:solidFill>
                        <a:srgbClr val="242424"/>
                      </a:solidFill>
                      <a:prstDash val="dot"/>
                      <a:round/>
                      <a:headEnd type="none" w="med" len="med"/>
                      <a:tailEnd type="none" w="med" len="med"/>
                    </a:lnT>
                    <a:lnB w="9525" cap="flat" cmpd="sng" algn="ctr">
                      <a:solidFill>
                        <a:srgbClr val="242424"/>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rPr>
                        <a:t>$1 M</a:t>
                      </a:r>
                    </a:p>
                  </a:txBody>
                  <a:tcPr anchor="ctr">
                    <a:lnL>
                      <a:noFill/>
                    </a:lnL>
                    <a:lnR>
                      <a:noFill/>
                    </a:lnR>
                    <a:lnT w="9525" cap="flat" cmpd="sng" algn="ctr">
                      <a:solidFill>
                        <a:srgbClr val="242424"/>
                      </a:solidFill>
                      <a:prstDash val="dot"/>
                      <a:round/>
                      <a:headEnd type="none" w="med" len="med"/>
                      <a:tailEnd type="none" w="med" len="med"/>
                    </a:lnT>
                    <a:lnB w="9525" cap="flat" cmpd="sng" algn="ctr">
                      <a:solidFill>
                        <a:srgbClr val="242424"/>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10912">
                <a:tc>
                  <a:txBody>
                    <a:bodyPr/>
                    <a:lstStyle/>
                    <a:p>
                      <a:pPr algn="ctr"/>
                      <a:r>
                        <a:rPr lang="en-US" sz="1200" b="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rPr>
                        <a:t>03</a:t>
                      </a:r>
                    </a:p>
                  </a:txBody>
                  <a:tcPr anchor="ctr">
                    <a:lnL w="12700" cmpd="sng">
                      <a:noFill/>
                    </a:lnL>
                    <a:lnR>
                      <a:noFill/>
                    </a:lnR>
                    <a:lnT w="9525" cap="flat" cmpd="sng" algn="ctr">
                      <a:solidFill>
                        <a:srgbClr val="242424"/>
                      </a:solidFill>
                      <a:prstDash val="dot"/>
                      <a:round/>
                      <a:headEnd type="none" w="med" len="med"/>
                      <a:tailEnd type="none" w="med" len="med"/>
                    </a:lnT>
                    <a:lnB w="9525" cap="flat" cmpd="sng" algn="ctr">
                      <a:solidFill>
                        <a:srgbClr val="24242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baseline="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rPr>
                        <a:t>Filler</a:t>
                      </a:r>
                      <a:endParaRPr lang="en-US" sz="1200" b="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endParaRPr>
                    </a:p>
                  </a:txBody>
                  <a:tcPr anchor="ctr">
                    <a:lnL>
                      <a:noFill/>
                    </a:lnL>
                    <a:lnR>
                      <a:noFill/>
                    </a:lnR>
                    <a:lnT w="9525" cap="flat" cmpd="sng" algn="ctr">
                      <a:solidFill>
                        <a:srgbClr val="242424"/>
                      </a:solidFill>
                      <a:prstDash val="dot"/>
                      <a:round/>
                      <a:headEnd type="none" w="med" len="med"/>
                      <a:tailEnd type="none" w="med" len="med"/>
                    </a:lnT>
                    <a:lnB w="9525" cap="flat" cmpd="sng" algn="ctr">
                      <a:solidFill>
                        <a:srgbClr val="24242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dirty="0">
                          <a:solidFill>
                            <a:srgbClr val="242424"/>
                          </a:solidFill>
                          <a:latin typeface="Segoe UI Semilight" panose="020B0402040204020203" pitchFamily="34" charset="0"/>
                          <a:ea typeface="Segoe UI" panose="020B0502040204020203" pitchFamily="34" charset="0"/>
                          <a:cs typeface="Segoe UI Semilight" panose="020B0402040204020203" pitchFamily="34" charset="0"/>
                        </a:rPr>
                        <a:t>$1 M</a:t>
                      </a:r>
                    </a:p>
                  </a:txBody>
                  <a:tcPr anchor="ctr">
                    <a:lnL>
                      <a:noFill/>
                    </a:lnL>
                    <a:lnR>
                      <a:noFill/>
                    </a:lnR>
                    <a:lnT w="9525" cap="flat" cmpd="sng" algn="ctr">
                      <a:solidFill>
                        <a:srgbClr val="242424"/>
                      </a:solidFill>
                      <a:prstDash val="dot"/>
                      <a:round/>
                      <a:headEnd type="none" w="med" len="med"/>
                      <a:tailEnd type="none" w="med" len="med"/>
                    </a:lnT>
                    <a:lnB w="9525" cap="flat" cmpd="sng" algn="ctr">
                      <a:solidFill>
                        <a:srgbClr val="24242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34986">
                <a:tc>
                  <a:txBody>
                    <a:bodyPr/>
                    <a:lstStyle/>
                    <a:p>
                      <a:r>
                        <a:rPr lang="en-US" sz="1200" b="0" dirty="0">
                          <a:solidFill>
                            <a:srgbClr val="242424"/>
                          </a:solidFill>
                          <a:latin typeface="Segoe UI" panose="020B0502040204020203" pitchFamily="34" charset="0"/>
                          <a:ea typeface="Segoe UI" panose="020B0502040204020203" pitchFamily="34" charset="0"/>
                          <a:cs typeface="Segoe UI" panose="020B0502040204020203" pitchFamily="34" charset="0"/>
                        </a:rPr>
                        <a:t>Total</a:t>
                      </a:r>
                    </a:p>
                  </a:txBody>
                  <a:tcPr anchor="ctr">
                    <a:lnL w="12700" cmpd="sng">
                      <a:noFill/>
                    </a:lnL>
                    <a:lnR w="12700" cap="flat" cmpd="sng" algn="ctr">
                      <a:noFill/>
                      <a:prstDash val="solid"/>
                      <a:round/>
                      <a:headEnd type="none" w="med" len="med"/>
                      <a:tailEnd type="none" w="med" len="med"/>
                    </a:lnR>
                    <a:lnT w="9525" cap="flat" cmpd="sng" algn="ctr">
                      <a:solidFill>
                        <a:srgbClr val="242424"/>
                      </a:solidFill>
                      <a:prstDash val="solid"/>
                      <a:round/>
                      <a:headEnd type="none" w="med" len="med"/>
                      <a:tailEnd type="none" w="med" len="med"/>
                    </a:lnT>
                    <a:lnB w="9525" cap="flat" cmpd="sng" algn="ctr">
                      <a:solidFill>
                        <a:srgbClr val="242424"/>
                      </a:solidFill>
                      <a:prstDash val="solid"/>
                      <a:round/>
                      <a:headEnd type="none" w="med" len="med"/>
                      <a:tailEnd type="none" w="med" len="med"/>
                    </a:lnB>
                    <a:lnTlToBr w="12700" cmpd="sng">
                      <a:noFill/>
                      <a:prstDash val="solid"/>
                    </a:lnTlToBr>
                    <a:lnBlToTr w="12700" cmpd="sng">
                      <a:noFill/>
                      <a:prstDash val="solid"/>
                    </a:lnBlToTr>
                    <a:solidFill>
                      <a:srgbClr val="F7E76F"/>
                    </a:solidFill>
                  </a:tcPr>
                </a:tc>
                <a:tc>
                  <a:txBody>
                    <a:bodyPr/>
                    <a:lstStyle/>
                    <a:p>
                      <a:endParaRPr lang="en-US" sz="1200" b="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242424"/>
                      </a:solidFill>
                      <a:prstDash val="solid"/>
                      <a:round/>
                      <a:headEnd type="none" w="med" len="med"/>
                      <a:tailEnd type="none" w="med" len="med"/>
                    </a:lnT>
                    <a:lnB w="9525" cap="flat" cmpd="sng" algn="ctr">
                      <a:solidFill>
                        <a:srgbClr val="242424"/>
                      </a:solidFill>
                      <a:prstDash val="solid"/>
                      <a:round/>
                      <a:headEnd type="none" w="med" len="med"/>
                      <a:tailEnd type="none" w="med" len="med"/>
                    </a:lnB>
                    <a:lnTlToBr w="12700" cmpd="sng">
                      <a:noFill/>
                      <a:prstDash val="solid"/>
                    </a:lnTlToBr>
                    <a:lnBlToTr w="12700" cmpd="sng">
                      <a:noFill/>
                      <a:prstDash val="solid"/>
                    </a:lnBlToTr>
                    <a:solidFill>
                      <a:srgbClr val="F7E76F"/>
                    </a:solidFill>
                  </a:tcPr>
                </a:tc>
                <a:tc>
                  <a:txBody>
                    <a:bodyPr/>
                    <a:lstStyle/>
                    <a:p>
                      <a:pPr algn="ctr"/>
                      <a:r>
                        <a:rPr lang="en-US" sz="1200" b="0" dirty="0">
                          <a:solidFill>
                            <a:srgbClr val="242424"/>
                          </a:solidFill>
                          <a:latin typeface="Segoe UI" panose="020B0502040204020203" pitchFamily="34" charset="0"/>
                          <a:ea typeface="Segoe UI" panose="020B0502040204020203" pitchFamily="34" charset="0"/>
                          <a:cs typeface="Segoe UI" panose="020B0502040204020203" pitchFamily="34" charset="0"/>
                        </a:rPr>
                        <a:t>$3 M</a:t>
                      </a:r>
                    </a:p>
                  </a:txBody>
                  <a:tcPr anchor="ctr">
                    <a:lnL w="12700" cap="flat" cmpd="sng" algn="ctr">
                      <a:noFill/>
                      <a:prstDash val="solid"/>
                      <a:round/>
                      <a:headEnd type="none" w="med" len="med"/>
                      <a:tailEnd type="none" w="med" len="med"/>
                    </a:lnL>
                    <a:lnR>
                      <a:noFill/>
                    </a:lnR>
                    <a:lnT w="9525" cap="flat" cmpd="sng" algn="ctr">
                      <a:solidFill>
                        <a:srgbClr val="242424"/>
                      </a:solidFill>
                      <a:prstDash val="solid"/>
                      <a:round/>
                      <a:headEnd type="none" w="med" len="med"/>
                      <a:tailEnd type="none" w="med" len="med"/>
                    </a:lnT>
                    <a:lnB w="9525" cap="flat" cmpd="sng" algn="ctr">
                      <a:solidFill>
                        <a:srgbClr val="242424"/>
                      </a:solidFill>
                      <a:prstDash val="solid"/>
                      <a:round/>
                      <a:headEnd type="none" w="med" len="med"/>
                      <a:tailEnd type="none" w="med" len="med"/>
                    </a:lnB>
                    <a:lnTlToBr w="12700" cmpd="sng">
                      <a:noFill/>
                      <a:prstDash val="solid"/>
                    </a:lnTlToBr>
                    <a:lnBlToTr w="12700" cmpd="sng">
                      <a:noFill/>
                      <a:prstDash val="solid"/>
                    </a:lnBlToTr>
                    <a:solidFill>
                      <a:srgbClr val="F7E76F"/>
                    </a:solidFill>
                  </a:tcPr>
                </a:tc>
                <a:extLst>
                  <a:ext uri="{0D108BD9-81ED-4DB2-BD59-A6C34878D82A}">
                    <a16:rowId xmlns:a16="http://schemas.microsoft.com/office/drawing/2014/main" val="10004"/>
                  </a:ext>
                </a:extLst>
              </a:tr>
            </a:tbl>
          </a:graphicData>
        </a:graphic>
      </p:graphicFrame>
      <p:sp>
        <p:nvSpPr>
          <p:cNvPr id="77" name="Content Placeholder 2"/>
          <p:cNvSpPr>
            <a:spLocks noGrp="1"/>
          </p:cNvSpPr>
          <p:nvPr>
            <p:ph sz="half" idx="12" hasCustomPrompt="1"/>
          </p:nvPr>
        </p:nvSpPr>
        <p:spPr>
          <a:xfrm>
            <a:off x="7531102" y="364442"/>
            <a:ext cx="984248" cy="572464"/>
          </a:xfrm>
          <a:solidFill>
            <a:srgbClr val="9E0A07"/>
          </a:solidFill>
          <a:ln>
            <a:noFill/>
          </a:ln>
        </p:spPr>
        <p:txBody>
          <a:bodyPr wrap="square" lIns="91440" tIns="91440" rIns="91440" bIns="91440" anchor="ctr">
            <a:spAutoFit/>
          </a:bodyPr>
          <a:lstStyle>
            <a:lvl1pPr marL="0" indent="0" algn="ctr">
              <a:buNone/>
              <a:defRPr sz="2800" b="1"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TBU</a:t>
            </a:r>
          </a:p>
        </p:txBody>
      </p:sp>
      <p:sp>
        <p:nvSpPr>
          <p:cNvPr id="78" name="Content Placeholder 2"/>
          <p:cNvSpPr>
            <a:spLocks noGrp="1"/>
          </p:cNvSpPr>
          <p:nvPr>
            <p:ph sz="half" idx="13" hasCustomPrompt="1"/>
          </p:nvPr>
        </p:nvSpPr>
        <p:spPr>
          <a:xfrm>
            <a:off x="3816352" y="6446340"/>
            <a:ext cx="984248" cy="378565"/>
          </a:xfrm>
          <a:noFill/>
          <a:ln>
            <a:noFill/>
          </a:ln>
        </p:spPr>
        <p:txBody>
          <a:bodyPr wrap="square" lIns="91440" tIns="91440" rIns="91440" bIns="91440" anchor="ctr">
            <a:spAutoFit/>
          </a:bodyPr>
          <a:lstStyle>
            <a:lvl1pPr marL="0" indent="0" algn="ctr">
              <a:buNone/>
              <a:defRPr sz="1400" b="1" baseline="0">
                <a:solidFill>
                  <a:srgbClr val="9E0A07"/>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DRAFT</a:t>
            </a:r>
          </a:p>
        </p:txBody>
      </p:sp>
    </p:spTree>
    <p:extLst>
      <p:ext uri="{BB962C8B-B14F-4D97-AF65-F5344CB8AC3E}">
        <p14:creationId xmlns:p14="http://schemas.microsoft.com/office/powerpoint/2010/main" val="377372393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p:cNvSpPr/>
          <p:nvPr userDrawn="1"/>
        </p:nvSpPr>
        <p:spPr>
          <a:xfrm>
            <a:off x="717550" y="1754206"/>
            <a:ext cx="482600" cy="7833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Title 1"/>
          <p:cNvSpPr>
            <a:spLocks noGrp="1"/>
          </p:cNvSpPr>
          <p:nvPr>
            <p:ph type="title" hasCustomPrompt="1"/>
          </p:nvPr>
        </p:nvSpPr>
        <p:spPr>
          <a:xfrm>
            <a:off x="628650" y="365127"/>
            <a:ext cx="7886700" cy="396872"/>
          </a:xfrm>
        </p:spPr>
        <p:txBody>
          <a:bodyPr>
            <a:noAutofit/>
          </a:bodyPr>
          <a:lstStyle>
            <a:lvl1pPr>
              <a:defRPr baseline="0">
                <a:solidFill>
                  <a:srgbClr val="242424"/>
                </a:solidFill>
              </a:defRPr>
            </a:lvl1pPr>
          </a:lstStyle>
          <a:p>
            <a:r>
              <a:rPr lang="en-US" dirty="0">
                <a:solidFill>
                  <a:srgbClr val="242424"/>
                </a:solidFill>
              </a:rPr>
              <a:t>Timeline</a:t>
            </a:r>
          </a:p>
        </p:txBody>
      </p:sp>
      <p:cxnSp>
        <p:nvCxnSpPr>
          <p:cNvPr id="10" name="Straight Connector 9"/>
          <p:cNvCxnSpPr/>
          <p:nvPr userDrawn="1"/>
        </p:nvCxnSpPr>
        <p:spPr>
          <a:xfrm>
            <a:off x="628650" y="6470745"/>
            <a:ext cx="7886701" cy="0"/>
          </a:xfrm>
          <a:prstGeom prst="line">
            <a:avLst/>
          </a:prstGeom>
          <a:ln w="12700">
            <a:solidFill>
              <a:srgbClr val="242424"/>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628651" y="6485566"/>
            <a:ext cx="1878329" cy="215444"/>
          </a:xfrm>
          <a:prstGeom prst="rect">
            <a:avLst/>
          </a:prstGeom>
          <a:noFill/>
        </p:spPr>
        <p:txBody>
          <a:bodyPr wrap="square" rtlCol="0">
            <a:spAutoFit/>
          </a:bodyPr>
          <a:lstStyle/>
          <a:p>
            <a:r>
              <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rPr>
              <a:t>City of New Orleans</a:t>
            </a:r>
          </a:p>
        </p:txBody>
      </p:sp>
      <p:pic>
        <p:nvPicPr>
          <p:cNvPr id="12" name="Picture 11"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1605" y="6267940"/>
            <a:ext cx="392907" cy="392907"/>
          </a:xfrm>
          <a:prstGeom prst="rect">
            <a:avLst/>
          </a:prstGeom>
          <a:noFill/>
          <a:extLst>
            <a:ext uri="{909E8E84-426E-40dd-AFC4-6F175D3DCCD1}">
              <a14:hiddenFill xmlns="" xmlns:a14="http://schemas.microsoft.com/office/drawing/2010/main">
                <a:solidFill>
                  <a:srgbClr val="FFFFFF"/>
                </a:solidFill>
              </a14:hiddenFill>
            </a:ext>
          </a:extLst>
        </p:spPr>
      </p:pic>
      <p:sp>
        <p:nvSpPr>
          <p:cNvPr id="20" name="Text Placeholder 19"/>
          <p:cNvSpPr>
            <a:spLocks noGrp="1"/>
          </p:cNvSpPr>
          <p:nvPr>
            <p:ph type="body" sz="quarter" idx="11" hasCustomPrompt="1"/>
          </p:nvPr>
        </p:nvSpPr>
        <p:spPr>
          <a:xfrm>
            <a:off x="628650" y="776288"/>
            <a:ext cx="7886700" cy="907972"/>
          </a:xfrm>
        </p:spPr>
        <p:txBody>
          <a:bodyPr>
            <a:noAutofit/>
          </a:bodyPr>
          <a:lstStyle>
            <a:lvl1pPr marL="0" indent="0">
              <a:lnSpc>
                <a:spcPct val="100000"/>
              </a:lnSpc>
              <a:spcBef>
                <a:spcPts val="0"/>
              </a:spcBef>
              <a:buNone/>
              <a:defRPr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These figures can be copy and pasted to any slide</a:t>
            </a:r>
          </a:p>
        </p:txBody>
      </p:sp>
      <p:sp>
        <p:nvSpPr>
          <p:cNvPr id="22" name="TextBox 21"/>
          <p:cNvSpPr txBox="1"/>
          <p:nvPr userDrawn="1"/>
        </p:nvSpPr>
        <p:spPr>
          <a:xfrm>
            <a:off x="7094220" y="6485566"/>
            <a:ext cx="1421130" cy="215444"/>
          </a:xfrm>
          <a:prstGeom prst="rect">
            <a:avLst/>
          </a:prstGeom>
          <a:noFill/>
        </p:spPr>
        <p:txBody>
          <a:bodyPr wrap="square" rtlCol="0">
            <a:spAutoFit/>
          </a:bodyPr>
          <a:lstStyle/>
          <a:p>
            <a:pPr algn="r"/>
            <a:fld id="{17E00A1B-2047-475E-94A2-83FD37DBA260}" type="slidenum">
              <a:rPr lang="en-US" sz="800" smtClean="0">
                <a:solidFill>
                  <a:srgbClr val="242424"/>
                </a:solidFill>
              </a:rPr>
              <a:pPr/>
              <a:t>‹#›</a:t>
            </a:fld>
            <a:endPar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p:txBody>
      </p:sp>
      <p:cxnSp>
        <p:nvCxnSpPr>
          <p:cNvPr id="14" name="Straight Connector 13"/>
          <p:cNvCxnSpPr/>
          <p:nvPr userDrawn="1"/>
        </p:nvCxnSpPr>
        <p:spPr>
          <a:xfrm>
            <a:off x="1212851" y="4418606"/>
            <a:ext cx="6089649" cy="0"/>
          </a:xfrm>
          <a:prstGeom prst="line">
            <a:avLst/>
          </a:prstGeom>
          <a:ln w="57150">
            <a:solidFill>
              <a:srgbClr val="242424"/>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flipV="1">
            <a:off x="1212851" y="2818406"/>
            <a:ext cx="0" cy="1600200"/>
          </a:xfrm>
          <a:prstGeom prst="line">
            <a:avLst/>
          </a:prstGeom>
          <a:ln w="57150">
            <a:solidFill>
              <a:srgbClr val="242424"/>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a:xfrm>
            <a:off x="6272979" y="2831441"/>
            <a:ext cx="1689922" cy="892552"/>
          </a:xfrm>
          <a:prstGeom prst="rect">
            <a:avLst/>
          </a:prstGeom>
          <a:noFill/>
        </p:spPr>
        <p:txBody>
          <a:bodyPr wrap="square" rtlCol="0">
            <a:spAutoFit/>
          </a:bodyPr>
          <a:lstStyle/>
          <a:p>
            <a:r>
              <a:rPr lang="en-US" sz="1300" b="1" dirty="0">
                <a:solidFill>
                  <a:srgbClr val="032246"/>
                </a:solidFill>
                <a:latin typeface="Segoe UI" panose="020B0502040204020203" pitchFamily="34" charset="0"/>
                <a:ea typeface="Segoe UI" panose="020B0502040204020203" pitchFamily="34" charset="0"/>
                <a:cs typeface="Segoe UI" panose="020B0502040204020203" pitchFamily="34" charset="0"/>
              </a:rPr>
              <a:t>Date</a:t>
            </a:r>
          </a:p>
          <a:p>
            <a:pPr marL="285750" indent="-285750">
              <a:buClr>
                <a:srgbClr val="032246"/>
              </a:buClr>
              <a:buFont typeface="Wingdings" panose="05000000000000000000" pitchFamily="2" charset="2"/>
              <a:buChar char="§"/>
            </a:pPr>
            <a:r>
              <a:rPr lang="en-US" sz="1300" dirty="0">
                <a:solidFill>
                  <a:srgbClr val="242424"/>
                </a:solidFill>
                <a:latin typeface="Segoe UI" panose="020B0502040204020203" pitchFamily="34" charset="0"/>
                <a:ea typeface="Segoe UI" panose="020B0502040204020203" pitchFamily="34" charset="0"/>
                <a:cs typeface="Segoe UI" panose="020B0502040204020203" pitchFamily="34" charset="0"/>
              </a:rPr>
              <a:t>Information that will happen on the date</a:t>
            </a:r>
          </a:p>
        </p:txBody>
      </p:sp>
      <p:sp>
        <p:nvSpPr>
          <p:cNvPr id="18" name="TextBox 17"/>
          <p:cNvSpPr txBox="1"/>
          <p:nvPr userDrawn="1"/>
        </p:nvSpPr>
        <p:spPr>
          <a:xfrm>
            <a:off x="5120189" y="5002430"/>
            <a:ext cx="1635125" cy="1092607"/>
          </a:xfrm>
          <a:prstGeom prst="rect">
            <a:avLst/>
          </a:prstGeom>
          <a:noFill/>
          <a:ln>
            <a:noFill/>
          </a:ln>
        </p:spPr>
        <p:txBody>
          <a:bodyPr wrap="square" rtlCol="0">
            <a:spAutoFit/>
          </a:bodyPr>
          <a:lstStyle/>
          <a:p>
            <a:r>
              <a:rPr lang="en-US" sz="1300" b="1" dirty="0">
                <a:solidFill>
                  <a:srgbClr val="032246"/>
                </a:solidFill>
                <a:latin typeface="Segoe UI" panose="020B0502040204020203" pitchFamily="34" charset="0"/>
                <a:ea typeface="Segoe UI" panose="020B0502040204020203" pitchFamily="34" charset="0"/>
                <a:cs typeface="Segoe UI" panose="020B0502040204020203" pitchFamily="34" charset="0"/>
              </a:rPr>
              <a:t>Date</a:t>
            </a:r>
          </a:p>
          <a:p>
            <a:pPr marL="285750" indent="-285750">
              <a:buClr>
                <a:srgbClr val="032246"/>
              </a:buClr>
              <a:buFont typeface="Wingdings" panose="05000000000000000000" pitchFamily="2" charset="2"/>
              <a:buChar char="§"/>
            </a:pPr>
            <a:r>
              <a:rPr lang="en-US" sz="1300" dirty="0">
                <a:solidFill>
                  <a:srgbClr val="242424"/>
                </a:solidFill>
                <a:latin typeface="Segoe UI" panose="020B0502040204020203" pitchFamily="34" charset="0"/>
                <a:ea typeface="Segoe UI" panose="020B0502040204020203" pitchFamily="34" charset="0"/>
                <a:cs typeface="Segoe UI" panose="020B0502040204020203" pitchFamily="34" charset="0"/>
              </a:rPr>
              <a:t>Information that will happen on the date</a:t>
            </a:r>
          </a:p>
        </p:txBody>
      </p:sp>
      <p:sp>
        <p:nvSpPr>
          <p:cNvPr id="19" name="TextBox 18"/>
          <p:cNvSpPr txBox="1"/>
          <p:nvPr userDrawn="1"/>
        </p:nvSpPr>
        <p:spPr>
          <a:xfrm>
            <a:off x="7367516" y="4999802"/>
            <a:ext cx="1408183" cy="1092607"/>
          </a:xfrm>
          <a:prstGeom prst="rect">
            <a:avLst/>
          </a:prstGeom>
          <a:noFill/>
        </p:spPr>
        <p:txBody>
          <a:bodyPr wrap="square" rtlCol="0">
            <a:spAutoFit/>
          </a:bodyPr>
          <a:lstStyle/>
          <a:p>
            <a:r>
              <a:rPr lang="en-US" sz="1300" b="1" dirty="0">
                <a:solidFill>
                  <a:srgbClr val="032246"/>
                </a:solidFill>
                <a:latin typeface="Segoe UI" panose="020B0502040204020203" pitchFamily="34" charset="0"/>
                <a:ea typeface="Segoe UI" panose="020B0502040204020203" pitchFamily="34" charset="0"/>
                <a:cs typeface="Segoe UI" panose="020B0502040204020203" pitchFamily="34" charset="0"/>
              </a:rPr>
              <a:t>Date</a:t>
            </a:r>
          </a:p>
          <a:p>
            <a:pPr marL="285750" indent="-285750">
              <a:buClr>
                <a:srgbClr val="032246"/>
              </a:buClr>
              <a:buFont typeface="Wingdings" panose="05000000000000000000" pitchFamily="2" charset="2"/>
              <a:buChar char="§"/>
            </a:pPr>
            <a:r>
              <a:rPr lang="en-US" sz="1300" dirty="0">
                <a:solidFill>
                  <a:srgbClr val="242424"/>
                </a:solidFill>
                <a:latin typeface="Segoe UI" panose="020B0502040204020203" pitchFamily="34" charset="0"/>
                <a:ea typeface="Segoe UI" panose="020B0502040204020203" pitchFamily="34" charset="0"/>
                <a:cs typeface="Segoe UI" panose="020B0502040204020203" pitchFamily="34" charset="0"/>
              </a:rPr>
              <a:t>Information that will happen on the date</a:t>
            </a:r>
          </a:p>
        </p:txBody>
      </p:sp>
      <p:cxnSp>
        <p:nvCxnSpPr>
          <p:cNvPr id="21" name="Straight Connector 20"/>
          <p:cNvCxnSpPr/>
          <p:nvPr userDrawn="1"/>
        </p:nvCxnSpPr>
        <p:spPr>
          <a:xfrm flipV="1">
            <a:off x="3649980" y="2810485"/>
            <a:ext cx="0" cy="1600200"/>
          </a:xfrm>
          <a:prstGeom prst="line">
            <a:avLst/>
          </a:prstGeom>
          <a:ln w="57150">
            <a:solidFill>
              <a:srgbClr val="242424"/>
            </a:solidFill>
            <a:head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flipV="1">
            <a:off x="7296150" y="4410685"/>
            <a:ext cx="0" cy="1920240"/>
          </a:xfrm>
          <a:prstGeom prst="line">
            <a:avLst/>
          </a:prstGeom>
          <a:ln w="57150">
            <a:solidFill>
              <a:srgbClr val="242424"/>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flipH="1" flipV="1">
            <a:off x="2421890" y="4439358"/>
            <a:ext cx="19051" cy="1785396"/>
          </a:xfrm>
          <a:prstGeom prst="line">
            <a:avLst/>
          </a:prstGeom>
          <a:ln w="57150">
            <a:solidFill>
              <a:srgbClr val="242424"/>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5" name="TextBox 24"/>
          <p:cNvSpPr txBox="1"/>
          <p:nvPr userDrawn="1"/>
        </p:nvSpPr>
        <p:spPr>
          <a:xfrm>
            <a:off x="1315454" y="2852352"/>
            <a:ext cx="1738897" cy="892552"/>
          </a:xfrm>
          <a:prstGeom prst="rect">
            <a:avLst/>
          </a:prstGeom>
          <a:noFill/>
          <a:ln>
            <a:noFill/>
          </a:ln>
        </p:spPr>
        <p:txBody>
          <a:bodyPr wrap="square" rtlCol="0">
            <a:spAutoFit/>
          </a:bodyPr>
          <a:lstStyle/>
          <a:p>
            <a:r>
              <a:rPr lang="en-US" sz="1300" b="1" dirty="0">
                <a:solidFill>
                  <a:srgbClr val="032246"/>
                </a:solidFill>
                <a:latin typeface="Segoe UI" panose="020B0502040204020203" pitchFamily="34" charset="0"/>
                <a:ea typeface="Segoe UI" panose="020B0502040204020203" pitchFamily="34" charset="0"/>
                <a:cs typeface="Segoe UI" panose="020B0502040204020203" pitchFamily="34" charset="0"/>
              </a:rPr>
              <a:t>Date</a:t>
            </a:r>
          </a:p>
          <a:p>
            <a:pPr marL="285750" indent="-285750">
              <a:buClr>
                <a:srgbClr val="032246"/>
              </a:buClr>
              <a:buFont typeface="Wingdings" panose="05000000000000000000" pitchFamily="2" charset="2"/>
              <a:buChar char="§"/>
            </a:pPr>
            <a:r>
              <a:rPr lang="en-US" sz="1300" dirty="0">
                <a:solidFill>
                  <a:srgbClr val="242424"/>
                </a:solidFill>
                <a:latin typeface="Segoe UI" panose="020B0502040204020203" pitchFamily="34" charset="0"/>
                <a:ea typeface="Segoe UI" panose="020B0502040204020203" pitchFamily="34" charset="0"/>
                <a:cs typeface="Segoe UI" panose="020B0502040204020203" pitchFamily="34" charset="0"/>
              </a:rPr>
              <a:t>Information that will happen on the date</a:t>
            </a:r>
          </a:p>
        </p:txBody>
      </p:sp>
      <p:sp>
        <p:nvSpPr>
          <p:cNvPr id="26" name="TextBox 25"/>
          <p:cNvSpPr txBox="1"/>
          <p:nvPr userDrawn="1"/>
        </p:nvSpPr>
        <p:spPr>
          <a:xfrm>
            <a:off x="2664195" y="5008322"/>
            <a:ext cx="1507941" cy="1092607"/>
          </a:xfrm>
          <a:prstGeom prst="rect">
            <a:avLst/>
          </a:prstGeom>
          <a:noFill/>
          <a:ln>
            <a:noFill/>
          </a:ln>
        </p:spPr>
        <p:txBody>
          <a:bodyPr wrap="square" rtlCol="0">
            <a:spAutoFit/>
          </a:bodyPr>
          <a:lstStyle/>
          <a:p>
            <a:r>
              <a:rPr lang="en-US" sz="1300" b="1" dirty="0">
                <a:solidFill>
                  <a:srgbClr val="032246"/>
                </a:solidFill>
                <a:latin typeface="Segoe UI" panose="020B0502040204020203" pitchFamily="34" charset="0"/>
                <a:ea typeface="Segoe UI" panose="020B0502040204020203" pitchFamily="34" charset="0"/>
                <a:cs typeface="Segoe UI" panose="020B0502040204020203" pitchFamily="34" charset="0"/>
              </a:rPr>
              <a:t>Date</a:t>
            </a:r>
          </a:p>
          <a:p>
            <a:pPr marL="285750" indent="-285750">
              <a:buClr>
                <a:srgbClr val="032246"/>
              </a:buClr>
              <a:buFont typeface="Wingdings" panose="05000000000000000000" pitchFamily="2" charset="2"/>
              <a:buChar char="§"/>
            </a:pPr>
            <a:r>
              <a:rPr lang="en-US" sz="1300" dirty="0">
                <a:solidFill>
                  <a:srgbClr val="242424"/>
                </a:solidFill>
                <a:latin typeface="Segoe UI" panose="020B0502040204020203" pitchFamily="34" charset="0"/>
                <a:ea typeface="Segoe UI" panose="020B0502040204020203" pitchFamily="34" charset="0"/>
                <a:cs typeface="Segoe UI" panose="020B0502040204020203" pitchFamily="34" charset="0"/>
              </a:rPr>
              <a:t>Information that will happen on the date</a:t>
            </a:r>
          </a:p>
        </p:txBody>
      </p:sp>
      <p:sp>
        <p:nvSpPr>
          <p:cNvPr id="27" name="TextBox 26"/>
          <p:cNvSpPr txBox="1"/>
          <p:nvPr userDrawn="1"/>
        </p:nvSpPr>
        <p:spPr>
          <a:xfrm>
            <a:off x="3791390" y="2852352"/>
            <a:ext cx="1561220" cy="1092607"/>
          </a:xfrm>
          <a:prstGeom prst="rect">
            <a:avLst/>
          </a:prstGeom>
          <a:noFill/>
          <a:ln>
            <a:noFill/>
          </a:ln>
        </p:spPr>
        <p:txBody>
          <a:bodyPr wrap="square" rtlCol="0">
            <a:spAutoFit/>
          </a:bodyPr>
          <a:lstStyle/>
          <a:p>
            <a:r>
              <a:rPr lang="en-US" sz="1300" b="1" dirty="0">
                <a:solidFill>
                  <a:srgbClr val="032246"/>
                </a:solidFill>
                <a:latin typeface="Segoe UI" panose="020B0502040204020203" pitchFamily="34" charset="0"/>
                <a:ea typeface="Segoe UI" panose="020B0502040204020203" pitchFamily="34" charset="0"/>
                <a:cs typeface="Segoe UI" panose="020B0502040204020203" pitchFamily="34" charset="0"/>
              </a:rPr>
              <a:t>Date</a:t>
            </a:r>
          </a:p>
          <a:p>
            <a:pPr marL="285750" indent="-285750">
              <a:buClr>
                <a:srgbClr val="032246"/>
              </a:buClr>
              <a:buFont typeface="Wingdings" panose="05000000000000000000" pitchFamily="2" charset="2"/>
              <a:buChar char="§"/>
            </a:pPr>
            <a:r>
              <a:rPr lang="en-US" sz="1300" dirty="0">
                <a:solidFill>
                  <a:srgbClr val="242424"/>
                </a:solidFill>
                <a:latin typeface="Segoe UI" panose="020B0502040204020203" pitchFamily="34" charset="0"/>
                <a:ea typeface="Segoe UI" panose="020B0502040204020203" pitchFamily="34" charset="0"/>
                <a:cs typeface="Segoe UI" panose="020B0502040204020203" pitchFamily="34" charset="0"/>
              </a:rPr>
              <a:t>Information that will happen on the date</a:t>
            </a:r>
          </a:p>
        </p:txBody>
      </p:sp>
      <p:cxnSp>
        <p:nvCxnSpPr>
          <p:cNvPr id="28" name="Straight Connector 27"/>
          <p:cNvCxnSpPr/>
          <p:nvPr userDrawn="1"/>
        </p:nvCxnSpPr>
        <p:spPr>
          <a:xfrm flipH="1" flipV="1">
            <a:off x="4859019" y="4426528"/>
            <a:ext cx="19051" cy="1785396"/>
          </a:xfrm>
          <a:prstGeom prst="line">
            <a:avLst/>
          </a:prstGeom>
          <a:ln w="57150">
            <a:solidFill>
              <a:srgbClr val="242424"/>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a:xfrm flipV="1">
            <a:off x="6087109" y="2810485"/>
            <a:ext cx="0" cy="1600200"/>
          </a:xfrm>
          <a:prstGeom prst="line">
            <a:avLst/>
          </a:prstGeom>
          <a:ln w="57150">
            <a:solidFill>
              <a:srgbClr val="242424"/>
            </a:solidFill>
            <a:headEnd type="oval"/>
          </a:ln>
        </p:spPr>
        <p:style>
          <a:lnRef idx="1">
            <a:schemeClr val="accent1"/>
          </a:lnRef>
          <a:fillRef idx="0">
            <a:schemeClr val="accent1"/>
          </a:fillRef>
          <a:effectRef idx="0">
            <a:schemeClr val="accent1"/>
          </a:effectRef>
          <a:fontRef idx="minor">
            <a:schemeClr val="tx1"/>
          </a:fontRef>
        </p:style>
      </p:cxnSp>
      <p:sp>
        <p:nvSpPr>
          <p:cNvPr id="30" name="Content Placeholder 2"/>
          <p:cNvSpPr>
            <a:spLocks noGrp="1"/>
          </p:cNvSpPr>
          <p:nvPr>
            <p:ph sz="half" idx="1" hasCustomPrompt="1"/>
          </p:nvPr>
        </p:nvSpPr>
        <p:spPr>
          <a:xfrm>
            <a:off x="1200152" y="1973461"/>
            <a:ext cx="7315198" cy="572464"/>
          </a:xfrm>
          <a:solidFill>
            <a:srgbClr val="F7E76F"/>
          </a:solidFill>
          <a:ln>
            <a:solidFill>
              <a:srgbClr val="032246"/>
            </a:solidFill>
          </a:ln>
        </p:spPr>
        <p:txBody>
          <a:bodyPr lIns="91440" tIns="91440" rIns="91440" bIns="91440" anchor="ctr">
            <a:spAutoFit/>
          </a:bodyPr>
          <a:lstStyle>
            <a:lvl1pPr marL="0" indent="0" algn="ctr">
              <a:buNone/>
              <a:defRPr sz="1400" b="1"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Yellow callout boxes highlight a main conclusion while titles and subtitles provide context for the slide</a:t>
            </a:r>
          </a:p>
        </p:txBody>
      </p:sp>
    </p:spTree>
    <p:extLst>
      <p:ext uri="{BB962C8B-B14F-4D97-AF65-F5344CB8AC3E}">
        <p14:creationId xmlns:p14="http://schemas.microsoft.com/office/powerpoint/2010/main" val="406655257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Printer Friendly Title">
    <p:spTree>
      <p:nvGrpSpPr>
        <p:cNvPr id="1" name=""/>
        <p:cNvGrpSpPr/>
        <p:nvPr/>
      </p:nvGrpSpPr>
      <p:grpSpPr>
        <a:xfrm>
          <a:off x="0" y="0"/>
          <a:ext cx="0" cy="0"/>
          <a:chOff x="0" y="0"/>
          <a:chExt cx="0" cy="0"/>
        </a:xfrm>
      </p:grpSpPr>
      <p:sp>
        <p:nvSpPr>
          <p:cNvPr id="8" name="Rectangle 7"/>
          <p:cNvSpPr/>
          <p:nvPr userDrawn="1"/>
        </p:nvSpPr>
        <p:spPr>
          <a:xfrm>
            <a:off x="0" y="3784603"/>
            <a:ext cx="9144000" cy="5926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9" name="Picture 8"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22368" y="5245100"/>
            <a:ext cx="1380333" cy="1380333"/>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ctrTitle"/>
          </p:nvPr>
        </p:nvSpPr>
        <p:spPr>
          <a:xfrm>
            <a:off x="685800" y="1122363"/>
            <a:ext cx="7772400" cy="2387600"/>
          </a:xfrm>
        </p:spPr>
        <p:txBody>
          <a:bodyPr anchor="b">
            <a:normAutofit/>
          </a:bodyPr>
          <a:lstStyle>
            <a:lvl1pPr algn="ctr">
              <a:defRPr sz="5400">
                <a:solidFill>
                  <a:srgbClr val="032246"/>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1143000" y="4487779"/>
            <a:ext cx="6858000" cy="433136"/>
          </a:xfrm>
        </p:spPr>
        <p:txBody>
          <a:bodyPr/>
          <a:lstStyle>
            <a:lvl1pPr marL="0" indent="0" algn="ctr">
              <a:buNone/>
              <a:defRPr sz="2400">
                <a:solidFill>
                  <a:srgbClr val="03224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Date</a:t>
            </a:r>
          </a:p>
        </p:txBody>
      </p:sp>
      <p:sp>
        <p:nvSpPr>
          <p:cNvPr id="10" name="TextBox 9"/>
          <p:cNvSpPr txBox="1"/>
          <p:nvPr userDrawn="1"/>
        </p:nvSpPr>
        <p:spPr>
          <a:xfrm>
            <a:off x="1143000" y="3994483"/>
            <a:ext cx="6858000" cy="461665"/>
          </a:xfrm>
          <a:prstGeom prst="rect">
            <a:avLst/>
          </a:prstGeom>
          <a:noFill/>
        </p:spPr>
        <p:txBody>
          <a:bodyPr wrap="square" rtlCol="0">
            <a:spAutoFit/>
          </a:bodyPr>
          <a:lstStyle/>
          <a:p>
            <a:pPr algn="ctr"/>
            <a:r>
              <a:rPr lang="en-US" sz="2400" dirty="0">
                <a:solidFill>
                  <a:srgbClr val="032246"/>
                </a:solidFill>
                <a:latin typeface="Segoe UI Semibold" panose="020B0702040204020203" pitchFamily="34" charset="0"/>
              </a:rPr>
              <a:t>City of New Orleans</a:t>
            </a:r>
          </a:p>
        </p:txBody>
      </p:sp>
    </p:spTree>
    <p:extLst>
      <p:ext uri="{BB962C8B-B14F-4D97-AF65-F5344CB8AC3E}">
        <p14:creationId xmlns:p14="http://schemas.microsoft.com/office/powerpoint/2010/main" val="3462703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7" name="Rectangle 6"/>
          <p:cNvSpPr/>
          <p:nvPr userDrawn="1"/>
        </p:nvSpPr>
        <p:spPr>
          <a:xfrm>
            <a:off x="717550" y="1376834"/>
            <a:ext cx="482600" cy="7833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cxnSp>
        <p:nvCxnSpPr>
          <p:cNvPr id="10" name="Straight Connector 9"/>
          <p:cNvCxnSpPr/>
          <p:nvPr userDrawn="1"/>
        </p:nvCxnSpPr>
        <p:spPr>
          <a:xfrm>
            <a:off x="628650" y="6470745"/>
            <a:ext cx="7886701" cy="0"/>
          </a:xfrm>
          <a:prstGeom prst="line">
            <a:avLst/>
          </a:prstGeom>
          <a:ln w="12700">
            <a:solidFill>
              <a:srgbClr val="242424"/>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628651" y="6485566"/>
            <a:ext cx="1878329" cy="215444"/>
          </a:xfrm>
          <a:prstGeom prst="rect">
            <a:avLst/>
          </a:prstGeom>
          <a:noFill/>
        </p:spPr>
        <p:txBody>
          <a:bodyPr wrap="square" rtlCol="0">
            <a:spAutoFit/>
          </a:bodyPr>
          <a:lstStyle/>
          <a:p>
            <a:r>
              <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rPr>
              <a:t>City of New Orleans</a:t>
            </a:r>
          </a:p>
        </p:txBody>
      </p:sp>
      <p:pic>
        <p:nvPicPr>
          <p:cNvPr id="12" name="Picture 11"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1605" y="6267940"/>
            <a:ext cx="392907" cy="392907"/>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Content Placeholder 2"/>
          <p:cNvSpPr>
            <a:spLocks noGrp="1"/>
          </p:cNvSpPr>
          <p:nvPr>
            <p:ph sz="half" idx="1" hasCustomPrompt="1"/>
          </p:nvPr>
        </p:nvSpPr>
        <p:spPr>
          <a:xfrm>
            <a:off x="1200150" y="1825624"/>
            <a:ext cx="7315198" cy="4190903"/>
          </a:xfrm>
        </p:spPr>
        <p:txBody>
          <a:bodyPr tIns="91440" bIns="0"/>
          <a:lstStyle>
            <a:lvl1pPr marL="548640" indent="-548640">
              <a:spcBef>
                <a:spcPts val="2400"/>
              </a:spcBef>
              <a:buClr>
                <a:srgbClr val="242424"/>
              </a:buClr>
              <a:buFont typeface="+mj-lt"/>
              <a:buAutoNum type="romanUcPeriod"/>
              <a:defRPr/>
            </a:lvl1pPr>
          </a:lstStyle>
          <a:p>
            <a:pPr lvl="0"/>
            <a:r>
              <a:rPr lang="en-US" dirty="0"/>
              <a:t>Click to edit section titles</a:t>
            </a:r>
          </a:p>
        </p:txBody>
      </p:sp>
      <p:sp>
        <p:nvSpPr>
          <p:cNvPr id="22" name="TextBox 21"/>
          <p:cNvSpPr txBox="1"/>
          <p:nvPr userDrawn="1"/>
        </p:nvSpPr>
        <p:spPr>
          <a:xfrm>
            <a:off x="7094220" y="6485566"/>
            <a:ext cx="1421130" cy="215444"/>
          </a:xfrm>
          <a:prstGeom prst="rect">
            <a:avLst/>
          </a:prstGeom>
          <a:noFill/>
        </p:spPr>
        <p:txBody>
          <a:bodyPr wrap="square" rtlCol="0">
            <a:spAutoFit/>
          </a:bodyPr>
          <a:lstStyle/>
          <a:p>
            <a:pPr algn="r"/>
            <a:fld id="{17E00A1B-2047-475E-94A2-83FD37DBA260}" type="slidenum">
              <a:rPr lang="en-US" sz="800" smtClean="0">
                <a:solidFill>
                  <a:srgbClr val="242424"/>
                </a:solidFill>
              </a:rPr>
              <a:pPr/>
              <a:t>‹#›</a:t>
            </a:fld>
            <a:endPar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p:txBody>
      </p:sp>
      <p:sp>
        <p:nvSpPr>
          <p:cNvPr id="13" name="TextBox 12"/>
          <p:cNvSpPr txBox="1"/>
          <p:nvPr userDrawn="1"/>
        </p:nvSpPr>
        <p:spPr>
          <a:xfrm>
            <a:off x="616798" y="521545"/>
            <a:ext cx="7886700" cy="646331"/>
          </a:xfrm>
          <a:prstGeom prst="rect">
            <a:avLst/>
          </a:prstGeom>
          <a:noFill/>
        </p:spPr>
        <p:txBody>
          <a:bodyPr wrap="square" rtlCol="0">
            <a:spAutoFit/>
          </a:bodyPr>
          <a:lstStyle/>
          <a:p>
            <a:r>
              <a:rPr lang="en-US" sz="3600" b="1" dirty="0">
                <a:solidFill>
                  <a:srgbClr val="242424"/>
                </a:solidFill>
                <a:latin typeface="Segoe UI Semibold" panose="020B0702040204020203" pitchFamily="34" charset="0"/>
                <a:ea typeface="Segoe UI" panose="020B0502040204020203" pitchFamily="34" charset="0"/>
                <a:cs typeface="Segoe UI" panose="020B0502040204020203" pitchFamily="34" charset="0"/>
              </a:rPr>
              <a:t>Contents</a:t>
            </a:r>
          </a:p>
        </p:txBody>
      </p:sp>
    </p:spTree>
    <p:extLst>
      <p:ext uri="{BB962C8B-B14F-4D97-AF65-F5344CB8AC3E}">
        <p14:creationId xmlns:p14="http://schemas.microsoft.com/office/powerpoint/2010/main" val="277244888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1709739"/>
            <a:ext cx="7886700" cy="2852737"/>
          </a:xfrm>
        </p:spPr>
        <p:txBody>
          <a:bodyPr anchor="b">
            <a:normAutofit/>
          </a:bodyPr>
          <a:lstStyle>
            <a:lvl1pPr>
              <a:defRPr sz="4000" baseline="0"/>
            </a:lvl1pPr>
          </a:lstStyle>
          <a:p>
            <a:r>
              <a:rPr lang="en-US" dirty="0"/>
              <a:t>I. Section One Title</a:t>
            </a:r>
          </a:p>
        </p:txBody>
      </p:sp>
      <p:sp>
        <p:nvSpPr>
          <p:cNvPr id="8" name="Rectangle 7"/>
          <p:cNvSpPr/>
          <p:nvPr userDrawn="1"/>
        </p:nvSpPr>
        <p:spPr>
          <a:xfrm>
            <a:off x="717550" y="4597191"/>
            <a:ext cx="8426450" cy="94551"/>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39603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717550" y="1754206"/>
            <a:ext cx="482600" cy="7833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Title 1"/>
          <p:cNvSpPr>
            <a:spLocks noGrp="1"/>
          </p:cNvSpPr>
          <p:nvPr>
            <p:ph type="title"/>
          </p:nvPr>
        </p:nvSpPr>
        <p:spPr>
          <a:xfrm>
            <a:off x="628650" y="365127"/>
            <a:ext cx="7886700" cy="396872"/>
          </a:xfrm>
        </p:spPr>
        <p:txBody>
          <a:bodyPr>
            <a:noAutofit/>
          </a:bodyPr>
          <a:lstStyle>
            <a:lvl1pPr>
              <a:defRPr>
                <a:solidFill>
                  <a:srgbClr val="242424"/>
                </a:solidFill>
              </a:defRPr>
            </a:lvl1pPr>
          </a:lstStyle>
          <a:p>
            <a:r>
              <a:rPr lang="en-US">
                <a:solidFill>
                  <a:srgbClr val="242424"/>
                </a:solidFill>
              </a:rPr>
              <a:t>Click to edit Master title style</a:t>
            </a:r>
            <a:endParaRPr lang="en-US" dirty="0">
              <a:solidFill>
                <a:srgbClr val="242424"/>
              </a:solidFill>
            </a:endParaRPr>
          </a:p>
        </p:txBody>
      </p:sp>
      <p:cxnSp>
        <p:nvCxnSpPr>
          <p:cNvPr id="10" name="Straight Connector 9"/>
          <p:cNvCxnSpPr/>
          <p:nvPr userDrawn="1"/>
        </p:nvCxnSpPr>
        <p:spPr>
          <a:xfrm>
            <a:off x="628650" y="6470745"/>
            <a:ext cx="7886701" cy="0"/>
          </a:xfrm>
          <a:prstGeom prst="line">
            <a:avLst/>
          </a:prstGeom>
          <a:ln w="12700">
            <a:solidFill>
              <a:srgbClr val="242424"/>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628651" y="6485566"/>
            <a:ext cx="1878329" cy="215444"/>
          </a:xfrm>
          <a:prstGeom prst="rect">
            <a:avLst/>
          </a:prstGeom>
          <a:noFill/>
        </p:spPr>
        <p:txBody>
          <a:bodyPr wrap="square" rtlCol="0">
            <a:spAutoFit/>
          </a:bodyPr>
          <a:lstStyle/>
          <a:p>
            <a:r>
              <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rPr>
              <a:t>City of New Orleans</a:t>
            </a:r>
          </a:p>
        </p:txBody>
      </p:sp>
      <p:pic>
        <p:nvPicPr>
          <p:cNvPr id="12" name="Picture 11"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1605" y="6267940"/>
            <a:ext cx="392907" cy="392907"/>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Content Placeholder 2"/>
          <p:cNvSpPr>
            <a:spLocks noGrp="1"/>
          </p:cNvSpPr>
          <p:nvPr>
            <p:ph sz="half" idx="1"/>
          </p:nvPr>
        </p:nvSpPr>
        <p:spPr>
          <a:xfrm>
            <a:off x="1200150" y="1825624"/>
            <a:ext cx="7315198" cy="4442316"/>
          </a:xfrm>
        </p:spPr>
        <p:txBody>
          <a:bodyPr tIns="9144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19"/>
          <p:cNvSpPr>
            <a:spLocks noGrp="1"/>
          </p:cNvSpPr>
          <p:nvPr>
            <p:ph type="body" sz="quarter" idx="11" hasCustomPrompt="1"/>
          </p:nvPr>
        </p:nvSpPr>
        <p:spPr>
          <a:xfrm>
            <a:off x="628650" y="776288"/>
            <a:ext cx="7886700" cy="907972"/>
          </a:xfrm>
        </p:spPr>
        <p:txBody>
          <a:bodyPr>
            <a:noAutofit/>
          </a:bodyPr>
          <a:lstStyle>
            <a:lvl1pPr marL="0" indent="0">
              <a:lnSpc>
                <a:spcPct val="100000"/>
              </a:lnSpc>
              <a:spcBef>
                <a:spcPts val="0"/>
              </a:spcBef>
              <a:buNone/>
              <a:defRPr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add subtitle</a:t>
            </a:r>
          </a:p>
        </p:txBody>
      </p:sp>
      <p:sp>
        <p:nvSpPr>
          <p:cNvPr id="22" name="TextBox 21"/>
          <p:cNvSpPr txBox="1"/>
          <p:nvPr userDrawn="1"/>
        </p:nvSpPr>
        <p:spPr>
          <a:xfrm>
            <a:off x="7094220" y="6485566"/>
            <a:ext cx="1421130" cy="215444"/>
          </a:xfrm>
          <a:prstGeom prst="rect">
            <a:avLst/>
          </a:prstGeom>
          <a:noFill/>
        </p:spPr>
        <p:txBody>
          <a:bodyPr wrap="square" rtlCol="0">
            <a:spAutoFit/>
          </a:bodyPr>
          <a:lstStyle/>
          <a:p>
            <a:pPr algn="r"/>
            <a:fld id="{17E00A1B-2047-475E-94A2-83FD37DBA260}" type="slidenum">
              <a:rPr lang="en-US" sz="800" smtClean="0">
                <a:solidFill>
                  <a:srgbClr val="242424"/>
                </a:solidFill>
              </a:rPr>
              <a:pPr/>
              <a:t>‹#›</a:t>
            </a:fld>
            <a:endPar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8162474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Vertical Textboxes">
    <p:spTree>
      <p:nvGrpSpPr>
        <p:cNvPr id="1" name=""/>
        <p:cNvGrpSpPr/>
        <p:nvPr/>
      </p:nvGrpSpPr>
      <p:grpSpPr>
        <a:xfrm>
          <a:off x="0" y="0"/>
          <a:ext cx="0" cy="0"/>
          <a:chOff x="0" y="0"/>
          <a:chExt cx="0" cy="0"/>
        </a:xfrm>
      </p:grpSpPr>
      <p:sp>
        <p:nvSpPr>
          <p:cNvPr id="7" name="Rectangle 6"/>
          <p:cNvSpPr/>
          <p:nvPr userDrawn="1"/>
        </p:nvSpPr>
        <p:spPr>
          <a:xfrm>
            <a:off x="717550" y="1754206"/>
            <a:ext cx="482600" cy="7833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Title 1"/>
          <p:cNvSpPr>
            <a:spLocks noGrp="1"/>
          </p:cNvSpPr>
          <p:nvPr>
            <p:ph type="title"/>
          </p:nvPr>
        </p:nvSpPr>
        <p:spPr>
          <a:xfrm>
            <a:off x="628650" y="365127"/>
            <a:ext cx="7886700" cy="396872"/>
          </a:xfrm>
        </p:spPr>
        <p:txBody>
          <a:bodyPr>
            <a:noAutofit/>
          </a:bodyPr>
          <a:lstStyle>
            <a:lvl1pPr>
              <a:defRPr>
                <a:solidFill>
                  <a:srgbClr val="242424"/>
                </a:solidFill>
              </a:defRPr>
            </a:lvl1pPr>
          </a:lstStyle>
          <a:p>
            <a:r>
              <a:rPr lang="en-US">
                <a:solidFill>
                  <a:srgbClr val="242424"/>
                </a:solidFill>
              </a:rPr>
              <a:t>Click to edit Master title style</a:t>
            </a:r>
            <a:endParaRPr lang="en-US" dirty="0">
              <a:solidFill>
                <a:srgbClr val="242424"/>
              </a:solidFill>
            </a:endParaRPr>
          </a:p>
        </p:txBody>
      </p:sp>
      <p:cxnSp>
        <p:nvCxnSpPr>
          <p:cNvPr id="10" name="Straight Connector 9"/>
          <p:cNvCxnSpPr/>
          <p:nvPr userDrawn="1"/>
        </p:nvCxnSpPr>
        <p:spPr>
          <a:xfrm>
            <a:off x="628650" y="6470745"/>
            <a:ext cx="7886701" cy="0"/>
          </a:xfrm>
          <a:prstGeom prst="line">
            <a:avLst/>
          </a:prstGeom>
          <a:ln w="12700">
            <a:solidFill>
              <a:srgbClr val="242424"/>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628651" y="6485566"/>
            <a:ext cx="1878329" cy="215444"/>
          </a:xfrm>
          <a:prstGeom prst="rect">
            <a:avLst/>
          </a:prstGeom>
          <a:noFill/>
        </p:spPr>
        <p:txBody>
          <a:bodyPr wrap="square" rtlCol="0">
            <a:spAutoFit/>
          </a:bodyPr>
          <a:lstStyle/>
          <a:p>
            <a:r>
              <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rPr>
              <a:t>City of New Orleans</a:t>
            </a:r>
          </a:p>
        </p:txBody>
      </p:sp>
      <p:pic>
        <p:nvPicPr>
          <p:cNvPr id="12" name="Picture 11"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1605" y="6267940"/>
            <a:ext cx="392907" cy="392907"/>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Content Placeholder 2"/>
          <p:cNvSpPr>
            <a:spLocks noGrp="1"/>
          </p:cNvSpPr>
          <p:nvPr>
            <p:ph sz="half" idx="1"/>
          </p:nvPr>
        </p:nvSpPr>
        <p:spPr>
          <a:xfrm>
            <a:off x="1200150" y="2298743"/>
            <a:ext cx="3566160" cy="3969197"/>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19"/>
          <p:cNvSpPr>
            <a:spLocks noGrp="1"/>
          </p:cNvSpPr>
          <p:nvPr>
            <p:ph type="body" sz="quarter" idx="11" hasCustomPrompt="1"/>
          </p:nvPr>
        </p:nvSpPr>
        <p:spPr>
          <a:xfrm>
            <a:off x="628650" y="776288"/>
            <a:ext cx="7886700" cy="907972"/>
          </a:xfrm>
        </p:spPr>
        <p:txBody>
          <a:bodyPr>
            <a:noAutofit/>
          </a:bodyPr>
          <a:lstStyle>
            <a:lvl1pPr marL="0" indent="0">
              <a:lnSpc>
                <a:spcPct val="100000"/>
              </a:lnSpc>
              <a:spcBef>
                <a:spcPts val="0"/>
              </a:spcBef>
              <a:buNone/>
              <a:defRPr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add subtitle</a:t>
            </a:r>
          </a:p>
        </p:txBody>
      </p:sp>
      <p:sp>
        <p:nvSpPr>
          <p:cNvPr id="22" name="TextBox 21"/>
          <p:cNvSpPr txBox="1"/>
          <p:nvPr userDrawn="1"/>
        </p:nvSpPr>
        <p:spPr>
          <a:xfrm>
            <a:off x="7094220" y="6485566"/>
            <a:ext cx="1421130" cy="215444"/>
          </a:xfrm>
          <a:prstGeom prst="rect">
            <a:avLst/>
          </a:prstGeom>
          <a:noFill/>
        </p:spPr>
        <p:txBody>
          <a:bodyPr wrap="square" rtlCol="0">
            <a:spAutoFit/>
          </a:bodyPr>
          <a:lstStyle/>
          <a:p>
            <a:pPr algn="r"/>
            <a:fld id="{17E00A1B-2047-475E-94A2-83FD37DBA260}" type="slidenum">
              <a:rPr lang="en-US" sz="800" smtClean="0">
                <a:solidFill>
                  <a:srgbClr val="242424"/>
                </a:solidFill>
              </a:rPr>
              <a:pPr/>
              <a:t>‹#›</a:t>
            </a:fld>
            <a:endPar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3" hasCustomPrompt="1"/>
          </p:nvPr>
        </p:nvSpPr>
        <p:spPr>
          <a:xfrm>
            <a:off x="1200150" y="1966365"/>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
        <p:nvSpPr>
          <p:cNvPr id="17" name="Content Placeholder 2"/>
          <p:cNvSpPr>
            <a:spLocks noGrp="1"/>
          </p:cNvSpPr>
          <p:nvPr>
            <p:ph sz="half" idx="14"/>
          </p:nvPr>
        </p:nvSpPr>
        <p:spPr>
          <a:xfrm>
            <a:off x="4949190" y="2298743"/>
            <a:ext cx="3566160" cy="3969197"/>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2"/>
          <p:cNvSpPr>
            <a:spLocks noGrp="1"/>
          </p:cNvSpPr>
          <p:nvPr>
            <p:ph type="body" sz="quarter" idx="15" hasCustomPrompt="1"/>
          </p:nvPr>
        </p:nvSpPr>
        <p:spPr>
          <a:xfrm>
            <a:off x="4949190" y="1966365"/>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Tree>
    <p:extLst>
      <p:ext uri="{BB962C8B-B14F-4D97-AF65-F5344CB8AC3E}">
        <p14:creationId xmlns:p14="http://schemas.microsoft.com/office/powerpoint/2010/main" val="141642910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Horizontal Textboxes">
    <p:spTree>
      <p:nvGrpSpPr>
        <p:cNvPr id="1" name=""/>
        <p:cNvGrpSpPr/>
        <p:nvPr/>
      </p:nvGrpSpPr>
      <p:grpSpPr>
        <a:xfrm>
          <a:off x="0" y="0"/>
          <a:ext cx="0" cy="0"/>
          <a:chOff x="0" y="0"/>
          <a:chExt cx="0" cy="0"/>
        </a:xfrm>
      </p:grpSpPr>
      <p:sp>
        <p:nvSpPr>
          <p:cNvPr id="7" name="Rectangle 6"/>
          <p:cNvSpPr/>
          <p:nvPr userDrawn="1"/>
        </p:nvSpPr>
        <p:spPr>
          <a:xfrm>
            <a:off x="717550" y="1754206"/>
            <a:ext cx="482600" cy="7833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Title 1"/>
          <p:cNvSpPr>
            <a:spLocks noGrp="1"/>
          </p:cNvSpPr>
          <p:nvPr>
            <p:ph type="title"/>
          </p:nvPr>
        </p:nvSpPr>
        <p:spPr>
          <a:xfrm>
            <a:off x="628650" y="365127"/>
            <a:ext cx="7886700" cy="396872"/>
          </a:xfrm>
        </p:spPr>
        <p:txBody>
          <a:bodyPr>
            <a:noAutofit/>
          </a:bodyPr>
          <a:lstStyle>
            <a:lvl1pPr>
              <a:defRPr>
                <a:solidFill>
                  <a:srgbClr val="242424"/>
                </a:solidFill>
              </a:defRPr>
            </a:lvl1pPr>
          </a:lstStyle>
          <a:p>
            <a:r>
              <a:rPr lang="en-US">
                <a:solidFill>
                  <a:srgbClr val="242424"/>
                </a:solidFill>
              </a:rPr>
              <a:t>Click to edit Master title style</a:t>
            </a:r>
            <a:endParaRPr lang="en-US" dirty="0">
              <a:solidFill>
                <a:srgbClr val="242424"/>
              </a:solidFill>
            </a:endParaRPr>
          </a:p>
        </p:txBody>
      </p:sp>
      <p:cxnSp>
        <p:nvCxnSpPr>
          <p:cNvPr id="10" name="Straight Connector 9"/>
          <p:cNvCxnSpPr/>
          <p:nvPr userDrawn="1"/>
        </p:nvCxnSpPr>
        <p:spPr>
          <a:xfrm>
            <a:off x="628650" y="6470745"/>
            <a:ext cx="7886701" cy="0"/>
          </a:xfrm>
          <a:prstGeom prst="line">
            <a:avLst/>
          </a:prstGeom>
          <a:ln w="12700">
            <a:solidFill>
              <a:srgbClr val="242424"/>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628651" y="6485566"/>
            <a:ext cx="1878329" cy="215444"/>
          </a:xfrm>
          <a:prstGeom prst="rect">
            <a:avLst/>
          </a:prstGeom>
          <a:noFill/>
        </p:spPr>
        <p:txBody>
          <a:bodyPr wrap="square" rtlCol="0">
            <a:spAutoFit/>
          </a:bodyPr>
          <a:lstStyle/>
          <a:p>
            <a:r>
              <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rPr>
              <a:t>City of New Orleans</a:t>
            </a:r>
          </a:p>
        </p:txBody>
      </p:sp>
      <p:pic>
        <p:nvPicPr>
          <p:cNvPr id="12" name="Picture 11"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1605" y="6267940"/>
            <a:ext cx="392907" cy="392907"/>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Content Placeholder 2"/>
          <p:cNvSpPr>
            <a:spLocks noGrp="1"/>
          </p:cNvSpPr>
          <p:nvPr>
            <p:ph sz="half" idx="1"/>
          </p:nvPr>
        </p:nvSpPr>
        <p:spPr>
          <a:xfrm>
            <a:off x="1200150" y="2298743"/>
            <a:ext cx="731520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19"/>
          <p:cNvSpPr>
            <a:spLocks noGrp="1"/>
          </p:cNvSpPr>
          <p:nvPr>
            <p:ph type="body" sz="quarter" idx="11" hasCustomPrompt="1"/>
          </p:nvPr>
        </p:nvSpPr>
        <p:spPr>
          <a:xfrm>
            <a:off x="628650" y="776288"/>
            <a:ext cx="7886700" cy="907972"/>
          </a:xfrm>
        </p:spPr>
        <p:txBody>
          <a:bodyPr>
            <a:noAutofit/>
          </a:bodyPr>
          <a:lstStyle>
            <a:lvl1pPr marL="0" indent="0">
              <a:lnSpc>
                <a:spcPct val="100000"/>
              </a:lnSpc>
              <a:spcBef>
                <a:spcPts val="0"/>
              </a:spcBef>
              <a:buNone/>
              <a:defRPr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add subtitle</a:t>
            </a:r>
          </a:p>
        </p:txBody>
      </p:sp>
      <p:sp>
        <p:nvSpPr>
          <p:cNvPr id="22" name="TextBox 21"/>
          <p:cNvSpPr txBox="1"/>
          <p:nvPr userDrawn="1"/>
        </p:nvSpPr>
        <p:spPr>
          <a:xfrm>
            <a:off x="7094220" y="6485566"/>
            <a:ext cx="1421130" cy="215444"/>
          </a:xfrm>
          <a:prstGeom prst="rect">
            <a:avLst/>
          </a:prstGeom>
          <a:noFill/>
        </p:spPr>
        <p:txBody>
          <a:bodyPr wrap="square" rtlCol="0">
            <a:spAutoFit/>
          </a:bodyPr>
          <a:lstStyle/>
          <a:p>
            <a:pPr algn="r"/>
            <a:fld id="{17E00A1B-2047-475E-94A2-83FD37DBA260}" type="slidenum">
              <a:rPr lang="en-US" sz="800" smtClean="0">
                <a:solidFill>
                  <a:srgbClr val="242424"/>
                </a:solidFill>
              </a:rPr>
              <a:pPr/>
              <a:t>‹#›</a:t>
            </a:fld>
            <a:endPar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3" hasCustomPrompt="1"/>
          </p:nvPr>
        </p:nvSpPr>
        <p:spPr>
          <a:xfrm>
            <a:off x="1200149" y="1966365"/>
            <a:ext cx="731520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
        <p:nvSpPr>
          <p:cNvPr id="23" name="Content Placeholder 2"/>
          <p:cNvSpPr>
            <a:spLocks noGrp="1"/>
          </p:cNvSpPr>
          <p:nvPr>
            <p:ph sz="half" idx="14"/>
          </p:nvPr>
        </p:nvSpPr>
        <p:spPr>
          <a:xfrm>
            <a:off x="1200150" y="4573810"/>
            <a:ext cx="731520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2"/>
          <p:cNvSpPr>
            <a:spLocks noGrp="1"/>
          </p:cNvSpPr>
          <p:nvPr>
            <p:ph type="body" sz="quarter" idx="15" hasCustomPrompt="1"/>
          </p:nvPr>
        </p:nvSpPr>
        <p:spPr>
          <a:xfrm>
            <a:off x="1200149" y="4241432"/>
            <a:ext cx="7315869"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Tree>
    <p:extLst>
      <p:ext uri="{BB962C8B-B14F-4D97-AF65-F5344CB8AC3E}">
        <p14:creationId xmlns:p14="http://schemas.microsoft.com/office/powerpoint/2010/main" val="182153755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Top and 1 Bottom">
    <p:spTree>
      <p:nvGrpSpPr>
        <p:cNvPr id="1" name=""/>
        <p:cNvGrpSpPr/>
        <p:nvPr/>
      </p:nvGrpSpPr>
      <p:grpSpPr>
        <a:xfrm>
          <a:off x="0" y="0"/>
          <a:ext cx="0" cy="0"/>
          <a:chOff x="0" y="0"/>
          <a:chExt cx="0" cy="0"/>
        </a:xfrm>
      </p:grpSpPr>
      <p:sp>
        <p:nvSpPr>
          <p:cNvPr id="7" name="Rectangle 6"/>
          <p:cNvSpPr/>
          <p:nvPr userDrawn="1"/>
        </p:nvSpPr>
        <p:spPr>
          <a:xfrm>
            <a:off x="717550" y="1754206"/>
            <a:ext cx="482600" cy="7833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Title 1"/>
          <p:cNvSpPr>
            <a:spLocks noGrp="1"/>
          </p:cNvSpPr>
          <p:nvPr>
            <p:ph type="title"/>
          </p:nvPr>
        </p:nvSpPr>
        <p:spPr>
          <a:xfrm>
            <a:off x="628650" y="365127"/>
            <a:ext cx="7886700" cy="396872"/>
          </a:xfrm>
        </p:spPr>
        <p:txBody>
          <a:bodyPr>
            <a:noAutofit/>
          </a:bodyPr>
          <a:lstStyle>
            <a:lvl1pPr>
              <a:defRPr>
                <a:solidFill>
                  <a:srgbClr val="242424"/>
                </a:solidFill>
              </a:defRPr>
            </a:lvl1pPr>
          </a:lstStyle>
          <a:p>
            <a:r>
              <a:rPr lang="en-US">
                <a:solidFill>
                  <a:srgbClr val="242424"/>
                </a:solidFill>
              </a:rPr>
              <a:t>Click to edit Master title style</a:t>
            </a:r>
            <a:endParaRPr lang="en-US" dirty="0">
              <a:solidFill>
                <a:srgbClr val="242424"/>
              </a:solidFill>
            </a:endParaRPr>
          </a:p>
        </p:txBody>
      </p:sp>
      <p:cxnSp>
        <p:nvCxnSpPr>
          <p:cNvPr id="10" name="Straight Connector 9"/>
          <p:cNvCxnSpPr/>
          <p:nvPr userDrawn="1"/>
        </p:nvCxnSpPr>
        <p:spPr>
          <a:xfrm>
            <a:off x="628650" y="6470745"/>
            <a:ext cx="7886701" cy="0"/>
          </a:xfrm>
          <a:prstGeom prst="line">
            <a:avLst/>
          </a:prstGeom>
          <a:ln w="12700">
            <a:solidFill>
              <a:srgbClr val="242424"/>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628651" y="6485566"/>
            <a:ext cx="1878329" cy="215444"/>
          </a:xfrm>
          <a:prstGeom prst="rect">
            <a:avLst/>
          </a:prstGeom>
          <a:noFill/>
        </p:spPr>
        <p:txBody>
          <a:bodyPr wrap="square" rtlCol="0">
            <a:spAutoFit/>
          </a:bodyPr>
          <a:lstStyle/>
          <a:p>
            <a:r>
              <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rPr>
              <a:t>City of New Orleans</a:t>
            </a:r>
          </a:p>
        </p:txBody>
      </p:sp>
      <p:pic>
        <p:nvPicPr>
          <p:cNvPr id="12" name="Picture 11"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1605" y="6267940"/>
            <a:ext cx="392907" cy="392907"/>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Content Placeholder 2"/>
          <p:cNvSpPr>
            <a:spLocks noGrp="1"/>
          </p:cNvSpPr>
          <p:nvPr>
            <p:ph sz="half" idx="1"/>
          </p:nvPr>
        </p:nvSpPr>
        <p:spPr>
          <a:xfrm>
            <a:off x="1200150" y="2298743"/>
            <a:ext cx="356616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19"/>
          <p:cNvSpPr>
            <a:spLocks noGrp="1"/>
          </p:cNvSpPr>
          <p:nvPr>
            <p:ph type="body" sz="quarter" idx="11" hasCustomPrompt="1"/>
          </p:nvPr>
        </p:nvSpPr>
        <p:spPr>
          <a:xfrm>
            <a:off x="628650" y="776288"/>
            <a:ext cx="7886700" cy="907972"/>
          </a:xfrm>
        </p:spPr>
        <p:txBody>
          <a:bodyPr>
            <a:noAutofit/>
          </a:bodyPr>
          <a:lstStyle>
            <a:lvl1pPr marL="0" indent="0">
              <a:lnSpc>
                <a:spcPct val="100000"/>
              </a:lnSpc>
              <a:spcBef>
                <a:spcPts val="0"/>
              </a:spcBef>
              <a:buNone/>
              <a:defRPr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add subtitle</a:t>
            </a:r>
          </a:p>
        </p:txBody>
      </p:sp>
      <p:sp>
        <p:nvSpPr>
          <p:cNvPr id="22" name="TextBox 21"/>
          <p:cNvSpPr txBox="1"/>
          <p:nvPr userDrawn="1"/>
        </p:nvSpPr>
        <p:spPr>
          <a:xfrm>
            <a:off x="7094220" y="6485566"/>
            <a:ext cx="1421130" cy="215444"/>
          </a:xfrm>
          <a:prstGeom prst="rect">
            <a:avLst/>
          </a:prstGeom>
          <a:noFill/>
        </p:spPr>
        <p:txBody>
          <a:bodyPr wrap="square" rtlCol="0">
            <a:spAutoFit/>
          </a:bodyPr>
          <a:lstStyle/>
          <a:p>
            <a:pPr algn="r"/>
            <a:fld id="{17E00A1B-2047-475E-94A2-83FD37DBA260}" type="slidenum">
              <a:rPr lang="en-US" sz="800" smtClean="0">
                <a:solidFill>
                  <a:srgbClr val="242424"/>
                </a:solidFill>
              </a:rPr>
              <a:pPr/>
              <a:t>‹#›</a:t>
            </a:fld>
            <a:endPar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3" hasCustomPrompt="1"/>
          </p:nvPr>
        </p:nvSpPr>
        <p:spPr>
          <a:xfrm>
            <a:off x="1200149" y="1966365"/>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
        <p:nvSpPr>
          <p:cNvPr id="23" name="Content Placeholder 2"/>
          <p:cNvSpPr>
            <a:spLocks noGrp="1"/>
          </p:cNvSpPr>
          <p:nvPr>
            <p:ph sz="half" idx="14"/>
          </p:nvPr>
        </p:nvSpPr>
        <p:spPr>
          <a:xfrm>
            <a:off x="1200150" y="4506077"/>
            <a:ext cx="731520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2"/>
          <p:cNvSpPr>
            <a:spLocks noGrp="1"/>
          </p:cNvSpPr>
          <p:nvPr>
            <p:ph type="body" sz="quarter" idx="15" hasCustomPrompt="1"/>
          </p:nvPr>
        </p:nvSpPr>
        <p:spPr>
          <a:xfrm>
            <a:off x="1200149" y="4173699"/>
            <a:ext cx="7315869"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
        <p:nvSpPr>
          <p:cNvPr id="26" name="Content Placeholder 2"/>
          <p:cNvSpPr>
            <a:spLocks noGrp="1"/>
          </p:cNvSpPr>
          <p:nvPr>
            <p:ph sz="half" idx="16"/>
          </p:nvPr>
        </p:nvSpPr>
        <p:spPr>
          <a:xfrm>
            <a:off x="4949191" y="2292699"/>
            <a:ext cx="356616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ext Placeholder 2"/>
          <p:cNvSpPr>
            <a:spLocks noGrp="1"/>
          </p:cNvSpPr>
          <p:nvPr>
            <p:ph type="body" sz="quarter" idx="17" hasCustomPrompt="1"/>
          </p:nvPr>
        </p:nvSpPr>
        <p:spPr>
          <a:xfrm>
            <a:off x="4949190" y="1960321"/>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Tree>
    <p:extLst>
      <p:ext uri="{BB962C8B-B14F-4D97-AF65-F5344CB8AC3E}">
        <p14:creationId xmlns:p14="http://schemas.microsoft.com/office/powerpoint/2010/main" val="109282217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Left and 2 Right">
    <p:spTree>
      <p:nvGrpSpPr>
        <p:cNvPr id="1" name=""/>
        <p:cNvGrpSpPr/>
        <p:nvPr/>
      </p:nvGrpSpPr>
      <p:grpSpPr>
        <a:xfrm>
          <a:off x="0" y="0"/>
          <a:ext cx="0" cy="0"/>
          <a:chOff x="0" y="0"/>
          <a:chExt cx="0" cy="0"/>
        </a:xfrm>
      </p:grpSpPr>
      <p:sp>
        <p:nvSpPr>
          <p:cNvPr id="7" name="Rectangle 6"/>
          <p:cNvSpPr/>
          <p:nvPr userDrawn="1"/>
        </p:nvSpPr>
        <p:spPr>
          <a:xfrm>
            <a:off x="717550" y="1754206"/>
            <a:ext cx="482600" cy="78338"/>
          </a:xfrm>
          <a:prstGeom prst="rect">
            <a:avLst/>
          </a:prstGeom>
          <a:solidFill>
            <a:srgbClr val="03224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8" name="Title 1"/>
          <p:cNvSpPr>
            <a:spLocks noGrp="1"/>
          </p:cNvSpPr>
          <p:nvPr>
            <p:ph type="title"/>
          </p:nvPr>
        </p:nvSpPr>
        <p:spPr>
          <a:xfrm>
            <a:off x="628650" y="365127"/>
            <a:ext cx="7886700" cy="396872"/>
          </a:xfrm>
        </p:spPr>
        <p:txBody>
          <a:bodyPr>
            <a:noAutofit/>
          </a:bodyPr>
          <a:lstStyle>
            <a:lvl1pPr>
              <a:defRPr>
                <a:solidFill>
                  <a:srgbClr val="242424"/>
                </a:solidFill>
              </a:defRPr>
            </a:lvl1pPr>
          </a:lstStyle>
          <a:p>
            <a:r>
              <a:rPr lang="en-US">
                <a:solidFill>
                  <a:srgbClr val="242424"/>
                </a:solidFill>
              </a:rPr>
              <a:t>Click to edit Master title style</a:t>
            </a:r>
            <a:endParaRPr lang="en-US" dirty="0">
              <a:solidFill>
                <a:srgbClr val="242424"/>
              </a:solidFill>
            </a:endParaRPr>
          </a:p>
        </p:txBody>
      </p:sp>
      <p:cxnSp>
        <p:nvCxnSpPr>
          <p:cNvPr id="10" name="Straight Connector 9"/>
          <p:cNvCxnSpPr/>
          <p:nvPr userDrawn="1"/>
        </p:nvCxnSpPr>
        <p:spPr>
          <a:xfrm>
            <a:off x="628650" y="6470745"/>
            <a:ext cx="7886701" cy="0"/>
          </a:xfrm>
          <a:prstGeom prst="line">
            <a:avLst/>
          </a:prstGeom>
          <a:ln w="12700">
            <a:solidFill>
              <a:srgbClr val="242424"/>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628651" y="6485566"/>
            <a:ext cx="1878329" cy="215444"/>
          </a:xfrm>
          <a:prstGeom prst="rect">
            <a:avLst/>
          </a:prstGeom>
          <a:noFill/>
        </p:spPr>
        <p:txBody>
          <a:bodyPr wrap="square" rtlCol="0">
            <a:spAutoFit/>
          </a:bodyPr>
          <a:lstStyle/>
          <a:p>
            <a:r>
              <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rPr>
              <a:t>City of New Orleans</a:t>
            </a:r>
          </a:p>
        </p:txBody>
      </p:sp>
      <p:pic>
        <p:nvPicPr>
          <p:cNvPr id="12" name="Picture 11" descr="https://1j3rac4ejwve1p3y0x1gprgk-wpengine.netdna-ssl.com/wp-content/uploads/nola-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1605" y="6267940"/>
            <a:ext cx="392907" cy="392907"/>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Content Placeholder 2"/>
          <p:cNvSpPr>
            <a:spLocks noGrp="1"/>
          </p:cNvSpPr>
          <p:nvPr>
            <p:ph sz="half" idx="1"/>
          </p:nvPr>
        </p:nvSpPr>
        <p:spPr>
          <a:xfrm>
            <a:off x="1200150" y="2298743"/>
            <a:ext cx="3566160" cy="3969197"/>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19"/>
          <p:cNvSpPr>
            <a:spLocks noGrp="1"/>
          </p:cNvSpPr>
          <p:nvPr>
            <p:ph type="body" sz="quarter" idx="11" hasCustomPrompt="1"/>
          </p:nvPr>
        </p:nvSpPr>
        <p:spPr>
          <a:xfrm>
            <a:off x="628650" y="776288"/>
            <a:ext cx="7886700" cy="907972"/>
          </a:xfrm>
        </p:spPr>
        <p:txBody>
          <a:bodyPr>
            <a:noAutofit/>
          </a:bodyPr>
          <a:lstStyle>
            <a:lvl1pPr marL="0" indent="0">
              <a:lnSpc>
                <a:spcPct val="100000"/>
              </a:lnSpc>
              <a:spcBef>
                <a:spcPts val="0"/>
              </a:spcBef>
              <a:buNone/>
              <a:defRPr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add subtitle</a:t>
            </a:r>
          </a:p>
        </p:txBody>
      </p:sp>
      <p:sp>
        <p:nvSpPr>
          <p:cNvPr id="22" name="TextBox 21"/>
          <p:cNvSpPr txBox="1"/>
          <p:nvPr userDrawn="1"/>
        </p:nvSpPr>
        <p:spPr>
          <a:xfrm>
            <a:off x="7094220" y="6485566"/>
            <a:ext cx="1421130" cy="215444"/>
          </a:xfrm>
          <a:prstGeom prst="rect">
            <a:avLst/>
          </a:prstGeom>
          <a:noFill/>
        </p:spPr>
        <p:txBody>
          <a:bodyPr wrap="square" rtlCol="0">
            <a:spAutoFit/>
          </a:bodyPr>
          <a:lstStyle/>
          <a:p>
            <a:pPr algn="r"/>
            <a:fld id="{17E00A1B-2047-475E-94A2-83FD37DBA260}" type="slidenum">
              <a:rPr lang="en-US" sz="800" smtClean="0">
                <a:solidFill>
                  <a:srgbClr val="242424"/>
                </a:solidFill>
              </a:rPr>
              <a:pPr/>
              <a:t>‹#›</a:t>
            </a:fld>
            <a:endParaRPr lang="en-US" sz="800" dirty="0">
              <a:solidFill>
                <a:srgbClr val="242424"/>
              </a:solidFill>
              <a:latin typeface="Segoe UI" panose="020B0502040204020203" pitchFamily="34" charset="0"/>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3" hasCustomPrompt="1"/>
          </p:nvPr>
        </p:nvSpPr>
        <p:spPr>
          <a:xfrm>
            <a:off x="1200150" y="1966365"/>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
        <p:nvSpPr>
          <p:cNvPr id="23" name="Content Placeholder 2"/>
          <p:cNvSpPr>
            <a:spLocks noGrp="1"/>
          </p:cNvSpPr>
          <p:nvPr>
            <p:ph sz="half" idx="16"/>
          </p:nvPr>
        </p:nvSpPr>
        <p:spPr>
          <a:xfrm>
            <a:off x="4949191" y="2292699"/>
            <a:ext cx="356616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2"/>
          <p:cNvSpPr>
            <a:spLocks noGrp="1"/>
          </p:cNvSpPr>
          <p:nvPr>
            <p:ph type="body" sz="quarter" idx="17" hasCustomPrompt="1"/>
          </p:nvPr>
        </p:nvSpPr>
        <p:spPr>
          <a:xfrm>
            <a:off x="4949190" y="1960321"/>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
        <p:nvSpPr>
          <p:cNvPr id="26" name="Content Placeholder 2"/>
          <p:cNvSpPr>
            <a:spLocks noGrp="1"/>
          </p:cNvSpPr>
          <p:nvPr>
            <p:ph sz="half" idx="18"/>
          </p:nvPr>
        </p:nvSpPr>
        <p:spPr>
          <a:xfrm>
            <a:off x="4949190" y="4514540"/>
            <a:ext cx="3566160" cy="1737360"/>
          </a:xfrm>
        </p:spPr>
        <p:txBody>
          <a:bodyPr tIns="91440" bIns="0">
            <a:normAutofit/>
          </a:bodyPr>
          <a:lstStyle>
            <a:lvl1pPr marL="274320" indent="-274320">
              <a:defRPr sz="1600"/>
            </a:lvl1pPr>
            <a:lvl2pPr marL="731520" indent="-274320">
              <a:defRPr sz="1400"/>
            </a:lvl2pPr>
            <a:lvl3pPr marL="1188720" indent="-274320">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ext Placeholder 2"/>
          <p:cNvSpPr>
            <a:spLocks noGrp="1"/>
          </p:cNvSpPr>
          <p:nvPr>
            <p:ph type="body" sz="quarter" idx="19" hasCustomPrompt="1"/>
          </p:nvPr>
        </p:nvSpPr>
        <p:spPr>
          <a:xfrm>
            <a:off x="4949189" y="4182162"/>
            <a:ext cx="3566160" cy="316194"/>
          </a:xfrm>
        </p:spPr>
        <p:txBody>
          <a:bodyPr>
            <a:noAutofit/>
          </a:bodyPr>
          <a:lstStyle>
            <a:lvl1pPr marL="0" indent="0" algn="ctr">
              <a:buNone/>
              <a:defRPr sz="1600" b="1" baseline="0">
                <a:solidFill>
                  <a:srgbClr val="032246"/>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Click to edit header</a:t>
            </a:r>
          </a:p>
        </p:txBody>
      </p:sp>
    </p:spTree>
    <p:extLst>
      <p:ext uri="{BB962C8B-B14F-4D97-AF65-F5344CB8AC3E}">
        <p14:creationId xmlns:p14="http://schemas.microsoft.com/office/powerpoint/2010/main" val="224216466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638174"/>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4187543"/>
      </p:ext>
    </p:extLst>
  </p:cSld>
  <p:clrMap bg1="lt1" tx1="dk1" bg2="lt2" tx2="dk2" accent1="accent1" accent2="accent2" accent3="accent3" accent4="accent4" accent5="accent5" accent6="accent6" hlink="hlink" folHlink="folHlink"/>
  <p:sldLayoutIdLst>
    <p:sldLayoutId id="2147483661" r:id="rId1"/>
    <p:sldLayoutId id="2147483676" r:id="rId2"/>
    <p:sldLayoutId id="2147483675" r:id="rId3"/>
    <p:sldLayoutId id="2147483663" r:id="rId4"/>
    <p:sldLayoutId id="2147483662" r:id="rId5"/>
    <p:sldLayoutId id="2147483670" r:id="rId6"/>
    <p:sldLayoutId id="2147483671" r:id="rId7"/>
    <p:sldLayoutId id="2147483672" r:id="rId8"/>
    <p:sldLayoutId id="2147483673" r:id="rId9"/>
    <p:sldLayoutId id="2147483674" r:id="rId10"/>
    <p:sldLayoutId id="2147483677" r:id="rId11"/>
    <p:sldLayoutId id="2147483678" r:id="rId12"/>
  </p:sldLayoutIdLst>
  <p:txStyles>
    <p:titleStyle>
      <a:lvl1pPr algn="l" defTabSz="914400" rtl="0" eaLnBrk="1" latinLnBrk="0" hangingPunct="1">
        <a:lnSpc>
          <a:spcPct val="90000"/>
        </a:lnSpc>
        <a:spcBef>
          <a:spcPct val="0"/>
        </a:spcBef>
        <a:buNone/>
        <a:defRPr sz="2800" kern="1200">
          <a:solidFill>
            <a:srgbClr val="242424"/>
          </a:solidFill>
          <a:latin typeface="Segoe UI Semibold" panose="020B0702040204020203" pitchFamily="34" charset="0"/>
          <a:ea typeface="+mj-ea"/>
          <a:cs typeface="+mj-cs"/>
        </a:defRPr>
      </a:lvl1pPr>
    </p:titleStyle>
    <p:bodyStyle>
      <a:lvl1pPr marL="365760" indent="-365760" algn="l" defTabSz="914400" rtl="0" eaLnBrk="1" latinLnBrk="0" hangingPunct="1">
        <a:lnSpc>
          <a:spcPct val="90000"/>
        </a:lnSpc>
        <a:spcBef>
          <a:spcPts val="1800"/>
        </a:spcBef>
        <a:buClr>
          <a:srgbClr val="032246"/>
        </a:buClr>
        <a:buFont typeface="Wingdings" panose="05000000000000000000" pitchFamily="2" charset="2"/>
        <a:buChar char="§"/>
        <a:defRPr sz="2800" kern="1200">
          <a:solidFill>
            <a:srgbClr val="242424"/>
          </a:solidFill>
          <a:latin typeface="Segoe UI Semilight" panose="020B0402040204020203" pitchFamily="34" charset="0"/>
          <a:ea typeface="+mn-ea"/>
          <a:cs typeface="Segoe UI Semilight" panose="020B0402040204020203" pitchFamily="34" charset="0"/>
        </a:defRPr>
      </a:lvl1pPr>
      <a:lvl2pPr marL="822960" indent="-365760" algn="l" defTabSz="914400" rtl="0" eaLnBrk="1" latinLnBrk="0" hangingPunct="1">
        <a:lnSpc>
          <a:spcPct val="90000"/>
        </a:lnSpc>
        <a:spcBef>
          <a:spcPts val="500"/>
        </a:spcBef>
        <a:buClr>
          <a:srgbClr val="242424"/>
        </a:buClr>
        <a:buFont typeface="Segoe UI Semilight" panose="020B0402040204020203" pitchFamily="34" charset="0"/>
        <a:buChar char="–"/>
        <a:defRPr sz="2400" kern="1200">
          <a:solidFill>
            <a:srgbClr val="242424"/>
          </a:solidFill>
          <a:latin typeface="Segoe UI Semilight" panose="020B0402040204020203" pitchFamily="34" charset="0"/>
          <a:ea typeface="+mn-ea"/>
          <a:cs typeface="Segoe UI Semilight" panose="020B0402040204020203" pitchFamily="34" charset="0"/>
        </a:defRPr>
      </a:lvl2pPr>
      <a:lvl3pPr marL="1280160" indent="-365760" algn="l" defTabSz="914400" rtl="0" eaLnBrk="1" latinLnBrk="0" hangingPunct="1">
        <a:lnSpc>
          <a:spcPct val="90000"/>
        </a:lnSpc>
        <a:spcBef>
          <a:spcPts val="500"/>
        </a:spcBef>
        <a:buClr>
          <a:srgbClr val="242424"/>
        </a:buClr>
        <a:buFont typeface="Wingdings" panose="05000000000000000000" pitchFamily="2" charset="2"/>
        <a:buChar char="§"/>
        <a:defRPr sz="2000" kern="1200">
          <a:solidFill>
            <a:srgbClr val="242424"/>
          </a:solidFill>
          <a:latin typeface="Segoe UI Semilight" panose="020B0402040204020203" pitchFamily="34" charset="0"/>
          <a:ea typeface="+mn-ea"/>
          <a:cs typeface="Segoe UI Semilight" panose="020B04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42424"/>
          </a:solidFill>
          <a:latin typeface="Segoe UI Semilight" panose="020B0402040204020203" pitchFamily="34" charset="0"/>
          <a:ea typeface="+mn-ea"/>
          <a:cs typeface="Segoe UI Semilight" panose="020B04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42424"/>
          </a:solidFill>
          <a:latin typeface="Segoe UI Semilight" panose="020B0402040204020203" pitchFamily="34" charset="0"/>
          <a:ea typeface="+mn-ea"/>
          <a:cs typeface="Segoe UI Semilight" panose="020B04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8" Type="http://schemas.openxmlformats.org/officeDocument/2006/relationships/image" Target="../media/image10.gif"/><Relationship Id="rId3" Type="http://schemas.openxmlformats.org/officeDocument/2006/relationships/image" Target="../media/image5.jpeg"/><Relationship Id="rId7" Type="http://schemas.openxmlformats.org/officeDocument/2006/relationships/image" Target="../media/image9.png"/><Relationship Id="rId12" Type="http://schemas.openxmlformats.org/officeDocument/2006/relationships/image" Target="../media/image14.jpe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8.jpeg"/><Relationship Id="rId11" Type="http://schemas.openxmlformats.org/officeDocument/2006/relationships/image" Target="../media/image13.png"/><Relationship Id="rId5" Type="http://schemas.openxmlformats.org/officeDocument/2006/relationships/image" Target="../media/image7.jpeg"/><Relationship Id="rId10" Type="http://schemas.openxmlformats.org/officeDocument/2006/relationships/image" Target="../media/image12.gif"/><Relationship Id="rId4" Type="http://schemas.openxmlformats.org/officeDocument/2006/relationships/image" Target="../media/image6.png"/><Relationship Id="rId9" Type="http://schemas.openxmlformats.org/officeDocument/2006/relationships/image" Target="../media/image1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a:t>2017-2021 Consolidated Plan </a:t>
            </a:r>
            <a:br>
              <a:rPr lang="en-US" sz="4400" dirty="0"/>
            </a:br>
            <a:r>
              <a:rPr lang="en-US" sz="4400" dirty="0"/>
              <a:t>Stakeholders Meeting</a:t>
            </a:r>
          </a:p>
        </p:txBody>
      </p:sp>
      <p:sp>
        <p:nvSpPr>
          <p:cNvPr id="3" name="Subtitle 2"/>
          <p:cNvSpPr>
            <a:spLocks noGrp="1"/>
          </p:cNvSpPr>
          <p:nvPr>
            <p:ph type="subTitle" idx="1"/>
          </p:nvPr>
        </p:nvSpPr>
        <p:spPr/>
        <p:txBody>
          <a:bodyPr/>
          <a:lstStyle/>
          <a:p>
            <a:r>
              <a:rPr lang="en-US" dirty="0"/>
              <a:t>March 6</a:t>
            </a:r>
            <a:r>
              <a:rPr lang="en-US" baseline="30000" dirty="0"/>
              <a:t>th</a:t>
            </a:r>
            <a:r>
              <a:rPr lang="en-US" dirty="0"/>
              <a:t>, 2017</a:t>
            </a:r>
          </a:p>
        </p:txBody>
      </p:sp>
    </p:spTree>
    <p:extLst>
      <p:ext uri="{BB962C8B-B14F-4D97-AF65-F5344CB8AC3E}">
        <p14:creationId xmlns:p14="http://schemas.microsoft.com/office/powerpoint/2010/main" val="3857077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2017-2021 Consolidated Plan Goals (cont’d)</a:t>
            </a:r>
          </a:p>
        </p:txBody>
      </p:sp>
      <p:sp>
        <p:nvSpPr>
          <p:cNvPr id="3" name="Content Placeholder 2"/>
          <p:cNvSpPr>
            <a:spLocks noGrp="1"/>
          </p:cNvSpPr>
          <p:nvPr>
            <p:ph sz="half" idx="1"/>
          </p:nvPr>
        </p:nvSpPr>
        <p:spPr>
          <a:xfrm>
            <a:off x="628652" y="1232649"/>
            <a:ext cx="7886698" cy="4442316"/>
          </a:xfrm>
          <a:solidFill>
            <a:schemeClr val="bg1"/>
          </a:solidFill>
        </p:spPr>
        <p:txBody>
          <a:bodyPr>
            <a:normAutofit/>
          </a:bodyPr>
          <a:lstStyle/>
          <a:p>
            <a:pPr>
              <a:lnSpc>
                <a:spcPct val="100000"/>
              </a:lnSpc>
            </a:pPr>
            <a:r>
              <a:rPr lang="en-US" b="1" dirty="0"/>
              <a:t>Goal #4: </a:t>
            </a:r>
            <a:r>
              <a:rPr lang="en-US" dirty="0"/>
              <a:t>Expand efforts in creating equitable healthy housing that recognizes the direct connections between healthy housing and quality of life in less than one (1) year </a:t>
            </a:r>
          </a:p>
          <a:p>
            <a:pPr>
              <a:lnSpc>
                <a:spcPct val="100000"/>
              </a:lnSpc>
            </a:pPr>
            <a:r>
              <a:rPr lang="en-US" b="1" dirty="0"/>
              <a:t>Goal #5: </a:t>
            </a:r>
            <a:r>
              <a:rPr lang="en-US" dirty="0"/>
              <a:t>Stabilize neighborhoods vulnerable to gentrification by preserving existing ownership and affordable rental housing, as well as, developing affordable homeownership and rental housing in less than one (1) year </a:t>
            </a:r>
          </a:p>
        </p:txBody>
      </p:sp>
    </p:spTree>
    <p:extLst>
      <p:ext uri="{BB962C8B-B14F-4D97-AF65-F5344CB8AC3E}">
        <p14:creationId xmlns:p14="http://schemas.microsoft.com/office/powerpoint/2010/main" val="2331413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2017-2021 Consolidated Plan Goals (cont’d)</a:t>
            </a:r>
          </a:p>
        </p:txBody>
      </p:sp>
      <p:sp>
        <p:nvSpPr>
          <p:cNvPr id="3" name="Content Placeholder 2"/>
          <p:cNvSpPr>
            <a:spLocks noGrp="1"/>
          </p:cNvSpPr>
          <p:nvPr>
            <p:ph sz="half" idx="1"/>
          </p:nvPr>
        </p:nvSpPr>
        <p:spPr>
          <a:xfrm>
            <a:off x="628652" y="1232649"/>
            <a:ext cx="7886698" cy="4442316"/>
          </a:xfrm>
          <a:solidFill>
            <a:schemeClr val="bg1"/>
          </a:solidFill>
        </p:spPr>
        <p:txBody>
          <a:bodyPr>
            <a:normAutofit/>
          </a:bodyPr>
          <a:lstStyle/>
          <a:p>
            <a:pPr>
              <a:lnSpc>
                <a:spcPct val="100000"/>
              </a:lnSpc>
            </a:pPr>
            <a:r>
              <a:rPr lang="en-US" b="1" dirty="0"/>
              <a:t>Goal #6:</a:t>
            </a:r>
            <a:r>
              <a:rPr lang="en-US" dirty="0"/>
              <a:t> Expand access to opportunity and promote mobility by leveraging the AFH process and other fair housing principles in less than one (1) year</a:t>
            </a:r>
          </a:p>
          <a:p>
            <a:pPr>
              <a:lnSpc>
                <a:spcPct val="100000"/>
              </a:lnSpc>
            </a:pPr>
            <a:r>
              <a:rPr lang="en-US" b="1" dirty="0"/>
              <a:t>Goal #7:</a:t>
            </a:r>
            <a:r>
              <a:rPr lang="en-US" dirty="0"/>
              <a:t> Reduce housing segregation and discrimination by aggressively conducting fair housing education and enforcement activities, in coordination with fair housing organizations </a:t>
            </a:r>
          </a:p>
        </p:txBody>
      </p:sp>
    </p:spTree>
    <p:extLst>
      <p:ext uri="{BB962C8B-B14F-4D97-AF65-F5344CB8AC3E}">
        <p14:creationId xmlns:p14="http://schemas.microsoft.com/office/powerpoint/2010/main" val="131796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2017-2021 Consolidated Plan Goals (cont’d)</a:t>
            </a:r>
          </a:p>
        </p:txBody>
      </p:sp>
      <p:sp>
        <p:nvSpPr>
          <p:cNvPr id="3" name="Content Placeholder 2"/>
          <p:cNvSpPr>
            <a:spLocks noGrp="1"/>
          </p:cNvSpPr>
          <p:nvPr>
            <p:ph sz="half" idx="1"/>
          </p:nvPr>
        </p:nvSpPr>
        <p:spPr>
          <a:xfrm>
            <a:off x="628652" y="1232649"/>
            <a:ext cx="7886698" cy="4442316"/>
          </a:xfrm>
          <a:solidFill>
            <a:schemeClr val="bg1"/>
          </a:solidFill>
        </p:spPr>
        <p:txBody>
          <a:bodyPr>
            <a:normAutofit/>
          </a:bodyPr>
          <a:lstStyle/>
          <a:p>
            <a:pPr>
              <a:lnSpc>
                <a:spcPct val="100000"/>
              </a:lnSpc>
            </a:pPr>
            <a:r>
              <a:rPr lang="en-US" b="1" dirty="0"/>
              <a:t>Goal #8: </a:t>
            </a:r>
            <a:r>
              <a:rPr lang="en-US" dirty="0"/>
              <a:t>Increase accessibility for vulnerable populations in 1-3 years</a:t>
            </a:r>
          </a:p>
          <a:p>
            <a:pPr>
              <a:lnSpc>
                <a:spcPct val="100000"/>
              </a:lnSpc>
            </a:pPr>
            <a:r>
              <a:rPr lang="en-US" b="1" dirty="0"/>
              <a:t>Goal #9:</a:t>
            </a:r>
            <a:r>
              <a:rPr lang="en-US" dirty="0"/>
              <a:t> Ensure that internal policies and practices advance access and mobility for groups with significant challenges in accessing safe and affordable housing including people with disabilities, people with limited English proficiency, and people with criminal records</a:t>
            </a:r>
          </a:p>
        </p:txBody>
      </p:sp>
    </p:spTree>
    <p:extLst>
      <p:ext uri="{BB962C8B-B14F-4D97-AF65-F5344CB8AC3E}">
        <p14:creationId xmlns:p14="http://schemas.microsoft.com/office/powerpoint/2010/main" val="2103896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2016 Housing Programs</a:t>
            </a:r>
          </a:p>
        </p:txBody>
      </p:sp>
      <p:sp>
        <p:nvSpPr>
          <p:cNvPr id="4" name="Text Placeholder 3"/>
          <p:cNvSpPr>
            <a:spLocks noGrp="1"/>
          </p:cNvSpPr>
          <p:nvPr>
            <p:ph type="body" sz="quarter" idx="11"/>
          </p:nvPr>
        </p:nvSpPr>
        <p:spPr/>
        <p:txBody>
          <a:bodyPr/>
          <a:lstStyle/>
          <a:p>
            <a:r>
              <a:rPr lang="en-US" dirty="0"/>
              <a:t>In 2016, housing programs were funded $17.3M, an increase of $6.3M</a:t>
            </a:r>
          </a:p>
        </p:txBody>
      </p:sp>
      <p:graphicFrame>
        <p:nvGraphicFramePr>
          <p:cNvPr id="5" name="Diagram 4"/>
          <p:cNvGraphicFramePr/>
          <p:nvPr>
            <p:extLst>
              <p:ext uri="{D42A27DB-BD31-4B8C-83A1-F6EECF244321}">
                <p14:modId xmlns:p14="http://schemas.microsoft.com/office/powerpoint/2010/main" val="1175665413"/>
              </p:ext>
            </p:extLst>
          </p:nvPr>
        </p:nvGraphicFramePr>
        <p:xfrm>
          <a:off x="576349" y="1956262"/>
          <a:ext cx="7938999" cy="43116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66363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2016 Housing Programs (cont’d)</a:t>
            </a:r>
          </a:p>
        </p:txBody>
      </p:sp>
      <p:sp>
        <p:nvSpPr>
          <p:cNvPr id="3" name="Content Placeholder 2"/>
          <p:cNvSpPr>
            <a:spLocks noGrp="1"/>
          </p:cNvSpPr>
          <p:nvPr>
            <p:ph sz="half" idx="1"/>
          </p:nvPr>
        </p:nvSpPr>
        <p:spPr>
          <a:xfrm>
            <a:off x="628650" y="1119447"/>
            <a:ext cx="7886698" cy="5148493"/>
          </a:xfrm>
          <a:solidFill>
            <a:schemeClr val="bg1"/>
          </a:solidFill>
        </p:spPr>
        <p:txBody>
          <a:bodyPr>
            <a:normAutofit fontScale="55000" lnSpcReduction="20000"/>
          </a:bodyPr>
          <a:lstStyle/>
          <a:p>
            <a:pPr marL="0" indent="0">
              <a:lnSpc>
                <a:spcPct val="120000"/>
              </a:lnSpc>
              <a:spcBef>
                <a:spcPts val="1200"/>
              </a:spcBef>
              <a:buNone/>
            </a:pPr>
            <a:r>
              <a:rPr lang="en-US" sz="3200" b="1" dirty="0"/>
              <a:t>Rental Housing </a:t>
            </a:r>
            <a:endParaRPr lang="en-US" sz="3200" dirty="0"/>
          </a:p>
          <a:p>
            <a:pPr>
              <a:lnSpc>
                <a:spcPct val="120000"/>
              </a:lnSpc>
              <a:spcBef>
                <a:spcPts val="1200"/>
              </a:spcBef>
            </a:pPr>
            <a:r>
              <a:rPr lang="en-US" b="1" dirty="0"/>
              <a:t>$5 million</a:t>
            </a:r>
            <a:r>
              <a:rPr lang="en-US" dirty="0"/>
              <a:t> (</a:t>
            </a:r>
            <a:r>
              <a:rPr lang="en-US" dirty="0">
                <a:solidFill>
                  <a:schemeClr val="tx1">
                    <a:lumMod val="75000"/>
                    <a:lumOff val="25000"/>
                  </a:schemeClr>
                </a:solidFill>
              </a:rPr>
              <a:t>HOME, CDBG, and NHIF</a:t>
            </a:r>
            <a:r>
              <a:rPr lang="en-US" dirty="0"/>
              <a:t>) for the development of affordable rental housing in targeted neighborhoods in New Orleans.  Funds will be awarded to qualified affordable housing developers through a competitive selection process for infill, new construction, and adaptive reuse developments.  Based on 2014 results, the $5 million awarded will be leveraged to over $100 million in additional public, private, and philanthropic financial resources to produce over 450 total units.</a:t>
            </a:r>
          </a:p>
          <a:p>
            <a:pPr>
              <a:lnSpc>
                <a:spcPct val="120000"/>
              </a:lnSpc>
              <a:spcBef>
                <a:spcPts val="1200"/>
              </a:spcBef>
            </a:pPr>
            <a:r>
              <a:rPr lang="en-US" b="1" dirty="0"/>
              <a:t>$6.4 million</a:t>
            </a:r>
            <a:r>
              <a:rPr lang="en-US" dirty="0"/>
              <a:t> (</a:t>
            </a:r>
            <a:r>
              <a:rPr lang="en-US" dirty="0">
                <a:solidFill>
                  <a:schemeClr val="tx1">
                    <a:lumMod val="75000"/>
                    <a:lumOff val="25000"/>
                  </a:schemeClr>
                </a:solidFill>
              </a:rPr>
              <a:t>ESG, HOPWA, S+C, NHIF</a:t>
            </a:r>
            <a:r>
              <a:rPr lang="en-US" dirty="0"/>
              <a:t>) to provide emergency shelter (including a low-barrier shelter), transitional housing, rental assistance, and permanent supportive housing to special needs populations including the homeless, ex offenders, and persons living with HIV/AIDS. Funds will be awarded through a competitive selection process.</a:t>
            </a:r>
          </a:p>
          <a:p>
            <a:pPr marL="0" indent="0">
              <a:lnSpc>
                <a:spcPct val="120000"/>
              </a:lnSpc>
              <a:spcBef>
                <a:spcPts val="1200"/>
              </a:spcBef>
              <a:buNone/>
            </a:pPr>
            <a:r>
              <a:rPr lang="en-US" sz="3200" b="1" dirty="0"/>
              <a:t>First Time Homeownership Assistance</a:t>
            </a:r>
            <a:endParaRPr lang="en-US" sz="3200" dirty="0"/>
          </a:p>
          <a:p>
            <a:pPr>
              <a:lnSpc>
                <a:spcPct val="120000"/>
              </a:lnSpc>
              <a:spcBef>
                <a:spcPts val="1200"/>
              </a:spcBef>
            </a:pPr>
            <a:r>
              <a:rPr lang="en-US" b="1" dirty="0"/>
              <a:t>$1.6 million</a:t>
            </a:r>
            <a:r>
              <a:rPr lang="en-US" dirty="0"/>
              <a:t> (</a:t>
            </a:r>
            <a:r>
              <a:rPr lang="en-US" dirty="0">
                <a:solidFill>
                  <a:schemeClr val="tx1">
                    <a:lumMod val="75000"/>
                    <a:lumOff val="25000"/>
                  </a:schemeClr>
                </a:solidFill>
              </a:rPr>
              <a:t>CDBG</a:t>
            </a:r>
            <a:r>
              <a:rPr lang="en-US" dirty="0"/>
              <a:t>) to provide soft second mortgage assistance up to $40,000 depending on family income and target geography that facilitates the purchase of homes that stabilize neighborhoods and creates wealth for low-income families.  The program will be administered through qualified lenders. A minimum of 40 homeowners will be assisted.</a:t>
            </a:r>
          </a:p>
        </p:txBody>
      </p:sp>
    </p:spTree>
    <p:extLst>
      <p:ext uri="{BB962C8B-B14F-4D97-AF65-F5344CB8AC3E}">
        <p14:creationId xmlns:p14="http://schemas.microsoft.com/office/powerpoint/2010/main" val="813473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2016 Housing Programs (cont’d)</a:t>
            </a:r>
          </a:p>
        </p:txBody>
      </p:sp>
      <p:sp>
        <p:nvSpPr>
          <p:cNvPr id="3" name="Content Placeholder 2"/>
          <p:cNvSpPr>
            <a:spLocks noGrp="1"/>
          </p:cNvSpPr>
          <p:nvPr>
            <p:ph sz="half" idx="1"/>
          </p:nvPr>
        </p:nvSpPr>
        <p:spPr>
          <a:xfrm>
            <a:off x="628650" y="1041862"/>
            <a:ext cx="7886698" cy="5226078"/>
          </a:xfrm>
          <a:solidFill>
            <a:schemeClr val="bg1"/>
          </a:solidFill>
        </p:spPr>
        <p:txBody>
          <a:bodyPr>
            <a:normAutofit fontScale="70000" lnSpcReduction="20000"/>
          </a:bodyPr>
          <a:lstStyle/>
          <a:p>
            <a:pPr marL="0" indent="0">
              <a:lnSpc>
                <a:spcPct val="120000"/>
              </a:lnSpc>
              <a:spcBef>
                <a:spcPts val="1200"/>
              </a:spcBef>
              <a:buNone/>
            </a:pPr>
            <a:r>
              <a:rPr lang="en-US" sz="2900" b="1" dirty="0"/>
              <a:t>Owner Occupied Housing</a:t>
            </a:r>
            <a:endParaRPr lang="en-US" sz="2900" dirty="0"/>
          </a:p>
          <a:p>
            <a:pPr>
              <a:lnSpc>
                <a:spcPct val="120000"/>
              </a:lnSpc>
              <a:spcBef>
                <a:spcPts val="1200"/>
              </a:spcBef>
            </a:pPr>
            <a:r>
              <a:rPr lang="en-US" sz="1600" b="1" dirty="0"/>
              <a:t>$950,000</a:t>
            </a:r>
            <a:r>
              <a:rPr lang="en-US" sz="1600" dirty="0"/>
              <a:t> (</a:t>
            </a:r>
            <a:r>
              <a:rPr lang="en-US" sz="1600" dirty="0">
                <a:solidFill>
                  <a:schemeClr val="tx1">
                    <a:lumMod val="75000"/>
                    <a:lumOff val="25000"/>
                  </a:schemeClr>
                </a:solidFill>
              </a:rPr>
              <a:t>NHIF</a:t>
            </a:r>
            <a:r>
              <a:rPr lang="en-US" sz="1600" dirty="0"/>
              <a:t>) for the Home Modification Program to provide needed accessibility modifications to the homes of persons with disabilities.  These needed repairs will allow homeowners to maintain their independence, prevent displacement, and stabilize neighborhoods.</a:t>
            </a:r>
          </a:p>
          <a:p>
            <a:pPr>
              <a:lnSpc>
                <a:spcPct val="120000"/>
              </a:lnSpc>
              <a:spcBef>
                <a:spcPts val="1200"/>
              </a:spcBef>
            </a:pPr>
            <a:r>
              <a:rPr lang="en-US" sz="1600" b="1" dirty="0"/>
              <a:t>$500,000</a:t>
            </a:r>
            <a:r>
              <a:rPr lang="en-US" sz="1600" dirty="0"/>
              <a:t> (</a:t>
            </a:r>
            <a:r>
              <a:rPr lang="en-US" sz="1600" dirty="0">
                <a:solidFill>
                  <a:schemeClr val="tx1">
                    <a:lumMod val="75000"/>
                    <a:lumOff val="25000"/>
                  </a:schemeClr>
                </a:solidFill>
              </a:rPr>
              <a:t>NHIF</a:t>
            </a:r>
            <a:r>
              <a:rPr lang="en-US" sz="1600" dirty="0"/>
              <a:t>) for the Aging in Place program that will provide up to $5000 in assistance to low-income seniors to make minor modifications to their homes to allow them to maintain independence and remain in their homes.  Improvements will include the installation of grab bars, removal of tripping hazards, replacement of cabinet hardware, replacement of open flame heaters, etc. A minimum of 100 seniors will be assisted.</a:t>
            </a:r>
          </a:p>
          <a:p>
            <a:pPr>
              <a:lnSpc>
                <a:spcPct val="120000"/>
              </a:lnSpc>
              <a:spcBef>
                <a:spcPts val="1200"/>
              </a:spcBef>
            </a:pPr>
            <a:r>
              <a:rPr lang="en-US" sz="1600" b="1" dirty="0"/>
              <a:t>$875,000</a:t>
            </a:r>
            <a:r>
              <a:rPr lang="en-US" sz="1600" dirty="0"/>
              <a:t> (</a:t>
            </a:r>
            <a:r>
              <a:rPr lang="en-US" sz="1600" dirty="0">
                <a:solidFill>
                  <a:schemeClr val="tx1">
                    <a:lumMod val="75000"/>
                    <a:lumOff val="25000"/>
                  </a:schemeClr>
                </a:solidFill>
              </a:rPr>
              <a:t>CDBG and NHIF</a:t>
            </a:r>
            <a:r>
              <a:rPr lang="en-US" sz="1600" dirty="0"/>
              <a:t>) for the Health and Safety program that will provide up to $25,000 in assistance to low-income homeowners unable to secure loan financing to make needed repairs to their homes that maintain health and safety standards for habitation and that allow them to remain in their homes, prevent displacement, and improve property values.  Repairs will include replacement of roofs, replacement of electrical/plumbing/HVAC systems, mold remediation, lead-based paint remediation.  A minimum of 35 households will be assisted.</a:t>
            </a:r>
          </a:p>
          <a:p>
            <a:pPr>
              <a:lnSpc>
                <a:spcPct val="120000"/>
              </a:lnSpc>
              <a:spcBef>
                <a:spcPts val="1200"/>
              </a:spcBef>
            </a:pPr>
            <a:r>
              <a:rPr lang="en-US" sz="1600" b="1" dirty="0"/>
              <a:t>$500,000</a:t>
            </a:r>
            <a:r>
              <a:rPr lang="en-US" sz="1600" dirty="0"/>
              <a:t> (</a:t>
            </a:r>
            <a:r>
              <a:rPr lang="en-US" sz="1600" dirty="0">
                <a:solidFill>
                  <a:schemeClr val="tx1">
                    <a:lumMod val="75000"/>
                    <a:lumOff val="25000"/>
                  </a:schemeClr>
                </a:solidFill>
              </a:rPr>
              <a:t>NHIF</a:t>
            </a:r>
            <a:r>
              <a:rPr lang="en-US" sz="1600" dirty="0"/>
              <a:t>) for the creation of a revolving loan fund that provides below market rate loans to owner occupied households to make needed repairs to bring properties to housing quality standards and that allow them to remain in their homes, prevent displacement, and improve property values.  The City will partner with financial institutions to use these funds as a loan guarantee/loan loss reserve that leverages the $500,000 investment by a minimum of 5 times to make available $2.5 million in loan capital. Funds will be awarded to partner lending institutions through a competitive selection process.</a:t>
            </a:r>
          </a:p>
          <a:p>
            <a:pPr>
              <a:lnSpc>
                <a:spcPct val="120000"/>
              </a:lnSpc>
              <a:spcBef>
                <a:spcPts val="1200"/>
              </a:spcBef>
            </a:pPr>
            <a:r>
              <a:rPr lang="en-US" sz="1600" b="1" dirty="0"/>
              <a:t>$1.5 million</a:t>
            </a:r>
            <a:r>
              <a:rPr lang="en-US" sz="1600" dirty="0"/>
              <a:t> (</a:t>
            </a:r>
            <a:r>
              <a:rPr lang="en-US" sz="1600" dirty="0">
                <a:solidFill>
                  <a:schemeClr val="tx1">
                    <a:lumMod val="75000"/>
                    <a:lumOff val="25000"/>
                  </a:schemeClr>
                </a:solidFill>
              </a:rPr>
              <a:t>CDBG</a:t>
            </a:r>
            <a:r>
              <a:rPr lang="en-US" sz="1600" dirty="0"/>
              <a:t>) for the Owner-Occupied Rehab program that provides up to $75,000 in assistance to low-income homeowners unable to secure loan financing to make needed major repairs to their homes that bring properties to housing quality standards and that allow them to remain in their homes, prevent displacement, and improve property values.  Funds will be awarded to qualified organizations through a competitive selection process that maximizes the leverage of financial and volunteer resources.  A minimum of 20 households will be assisted.</a:t>
            </a:r>
          </a:p>
        </p:txBody>
      </p:sp>
    </p:spTree>
    <p:extLst>
      <p:ext uri="{BB962C8B-B14F-4D97-AF65-F5344CB8AC3E}">
        <p14:creationId xmlns:p14="http://schemas.microsoft.com/office/powerpoint/2010/main" val="3930462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2016 HUD Allocation to OCD</a:t>
            </a:r>
          </a:p>
        </p:txBody>
      </p:sp>
      <p:sp>
        <p:nvSpPr>
          <p:cNvPr id="4" name="Text Placeholder 3"/>
          <p:cNvSpPr>
            <a:spLocks noGrp="1"/>
          </p:cNvSpPr>
          <p:nvPr>
            <p:ph type="body" sz="quarter" idx="11"/>
          </p:nvPr>
        </p:nvSpPr>
        <p:spPr/>
        <p:txBody>
          <a:bodyPr/>
          <a:lstStyle/>
          <a:p>
            <a:r>
              <a:rPr lang="en-US" dirty="0"/>
              <a:t>From 2015 to 2016, approximately a 0.1% increase in grant funding to the City from HUD </a:t>
            </a:r>
          </a:p>
        </p:txBody>
      </p:sp>
      <p:graphicFrame>
        <p:nvGraphicFramePr>
          <p:cNvPr id="6" name="Content Placeholder 5"/>
          <p:cNvGraphicFramePr>
            <a:graphicFrameLocks/>
          </p:cNvGraphicFramePr>
          <p:nvPr>
            <p:extLst>
              <p:ext uri="{D42A27DB-BD31-4B8C-83A1-F6EECF244321}">
                <p14:modId xmlns:p14="http://schemas.microsoft.com/office/powerpoint/2010/main" val="195733440"/>
              </p:ext>
            </p:extLst>
          </p:nvPr>
        </p:nvGraphicFramePr>
        <p:xfrm>
          <a:off x="628647" y="1932019"/>
          <a:ext cx="7886704" cy="3993587"/>
        </p:xfrm>
        <a:graphic>
          <a:graphicData uri="http://schemas.openxmlformats.org/drawingml/2006/table">
            <a:tbl>
              <a:tblPr firstRow="1" bandRow="1">
                <a:tableStyleId>{5C22544A-7EE6-4342-B048-85BDC9FD1C3A}</a:tableStyleId>
              </a:tblPr>
              <a:tblGrid>
                <a:gridCol w="3832517">
                  <a:extLst>
                    <a:ext uri="{9D8B030D-6E8A-4147-A177-3AD203B41FA5}">
                      <a16:colId xmlns:a16="http://schemas.microsoft.com/office/drawing/2014/main" val="20000"/>
                    </a:ext>
                  </a:extLst>
                </a:gridCol>
                <a:gridCol w="1374371">
                  <a:extLst>
                    <a:ext uri="{9D8B030D-6E8A-4147-A177-3AD203B41FA5}">
                      <a16:colId xmlns:a16="http://schemas.microsoft.com/office/drawing/2014/main" val="20001"/>
                    </a:ext>
                  </a:extLst>
                </a:gridCol>
                <a:gridCol w="1374371">
                  <a:extLst>
                    <a:ext uri="{9D8B030D-6E8A-4147-A177-3AD203B41FA5}">
                      <a16:colId xmlns:a16="http://schemas.microsoft.com/office/drawing/2014/main" val="20002"/>
                    </a:ext>
                  </a:extLst>
                </a:gridCol>
                <a:gridCol w="1305445">
                  <a:extLst>
                    <a:ext uri="{9D8B030D-6E8A-4147-A177-3AD203B41FA5}">
                      <a16:colId xmlns:a16="http://schemas.microsoft.com/office/drawing/2014/main" val="20003"/>
                    </a:ext>
                  </a:extLst>
                </a:gridCol>
              </a:tblGrid>
              <a:tr h="755763">
                <a:tc>
                  <a:txBody>
                    <a:bodyPr/>
                    <a:lstStyle/>
                    <a:p>
                      <a:pPr algn="ctr"/>
                      <a:r>
                        <a:rPr lang="en-US" sz="1800" b="1" dirty="0">
                          <a:solidFill>
                            <a:schemeClr val="bg1"/>
                          </a:solidFill>
                          <a:latin typeface="Segoe UI" panose="020B0502040204020203" pitchFamily="34" charset="0"/>
                          <a:cs typeface="Segoe UI" panose="020B0502040204020203" pitchFamily="34" charset="0"/>
                        </a:rPr>
                        <a:t>Grant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32246"/>
                    </a:solidFill>
                  </a:tcPr>
                </a:tc>
                <a:tc>
                  <a:txBody>
                    <a:bodyPr/>
                    <a:lstStyle/>
                    <a:p>
                      <a:pPr algn="ctr"/>
                      <a:r>
                        <a:rPr lang="en-US" sz="1800" b="1" dirty="0">
                          <a:solidFill>
                            <a:schemeClr val="bg1"/>
                          </a:solidFill>
                          <a:latin typeface="Segoe UI" panose="020B0502040204020203" pitchFamily="34" charset="0"/>
                          <a:cs typeface="Segoe UI" panose="020B0502040204020203" pitchFamily="34" charset="0"/>
                        </a:rPr>
                        <a:t>2015</a:t>
                      </a:r>
                      <a:r>
                        <a:rPr lang="en-US" sz="1800" b="1" baseline="0" dirty="0">
                          <a:solidFill>
                            <a:schemeClr val="bg1"/>
                          </a:solidFill>
                          <a:latin typeface="Segoe UI" panose="020B0502040204020203" pitchFamily="34" charset="0"/>
                          <a:cs typeface="Segoe UI" panose="020B0502040204020203" pitchFamily="34" charset="0"/>
                        </a:rPr>
                        <a:t> Funding</a:t>
                      </a:r>
                      <a:endParaRPr lang="en-US" sz="1800" b="1" dirty="0">
                        <a:solidFill>
                          <a:schemeClr val="bg1"/>
                        </a:solidFill>
                        <a:latin typeface="Segoe UI" panose="020B0502040204020203" pitchFamily="34" charset="0"/>
                        <a:cs typeface="Segoe UI" panose="020B0502040204020203" pitchFamily="34" charset="0"/>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32246"/>
                    </a:solidFill>
                  </a:tcPr>
                </a:tc>
                <a:tc>
                  <a:txBody>
                    <a:bodyPr/>
                    <a:lstStyle/>
                    <a:p>
                      <a:pPr algn="ctr"/>
                      <a:r>
                        <a:rPr lang="en-US" sz="1800" b="1" dirty="0">
                          <a:solidFill>
                            <a:schemeClr val="bg1"/>
                          </a:solidFill>
                          <a:latin typeface="Segoe UI" panose="020B0502040204020203" pitchFamily="34" charset="0"/>
                          <a:cs typeface="Segoe UI" panose="020B0502040204020203" pitchFamily="34" charset="0"/>
                        </a:rPr>
                        <a:t>2016 Funding</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32246"/>
                    </a:solidFill>
                  </a:tcPr>
                </a:tc>
                <a:tc>
                  <a:txBody>
                    <a:bodyPr/>
                    <a:lstStyle/>
                    <a:p>
                      <a:pPr algn="ctr"/>
                      <a:r>
                        <a:rPr lang="en-US" sz="1800" b="1" dirty="0">
                          <a:solidFill>
                            <a:schemeClr val="bg1"/>
                          </a:solidFill>
                          <a:latin typeface="Segoe UI" panose="020B0502040204020203" pitchFamily="34" charset="0"/>
                          <a:cs typeface="Segoe UI" panose="020B0502040204020203" pitchFamily="34" charset="0"/>
                        </a:rPr>
                        <a:t>Change</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32246"/>
                    </a:solidFill>
                  </a:tcPr>
                </a:tc>
                <a:extLst>
                  <a:ext uri="{0D108BD9-81ED-4DB2-BD59-A6C34878D82A}">
                    <a16:rowId xmlns:a16="http://schemas.microsoft.com/office/drawing/2014/main" val="10000"/>
                  </a:ext>
                </a:extLst>
              </a:tr>
              <a:tr h="764688">
                <a:tc>
                  <a:txBody>
                    <a:bodyPr/>
                    <a:lstStyle/>
                    <a:p>
                      <a:r>
                        <a:rPr lang="en-US" sz="1800" b="0" dirty="0">
                          <a:solidFill>
                            <a:srgbClr val="242424"/>
                          </a:solidFill>
                          <a:latin typeface="Segoe UI Semilight" panose="020B0402040204020203" pitchFamily="34" charset="0"/>
                          <a:cs typeface="Segoe UI Semilight" panose="020B0402040204020203" pitchFamily="34" charset="0"/>
                        </a:rPr>
                        <a:t>Community</a:t>
                      </a:r>
                      <a:r>
                        <a:rPr lang="en-US" sz="1800" b="0" baseline="0" dirty="0">
                          <a:solidFill>
                            <a:srgbClr val="242424"/>
                          </a:solidFill>
                          <a:latin typeface="Segoe UI Semilight" panose="020B0402040204020203" pitchFamily="34" charset="0"/>
                          <a:cs typeface="Segoe UI Semilight" panose="020B0402040204020203" pitchFamily="34" charset="0"/>
                        </a:rPr>
                        <a:t> Development Block Grant (CDBG)</a:t>
                      </a:r>
                      <a:endParaRPr lang="en-US" sz="1800" b="0" dirty="0">
                        <a:solidFill>
                          <a:srgbClr val="242424"/>
                        </a:solidFill>
                        <a:latin typeface="Segoe UI Semilight" panose="020B0402040204020203" pitchFamily="34" charset="0"/>
                        <a:cs typeface="Segoe UI Semilight" panose="020B0402040204020203" pitchFamily="34" charset="0"/>
                      </a:endParaRPr>
                    </a:p>
                  </a:txBody>
                  <a:tcPr anchor="ctr">
                    <a:lnL w="12700" cmpd="sng">
                      <a:noFill/>
                    </a:lnL>
                    <a:lnR w="12700" cmpd="sng">
                      <a:noFill/>
                    </a:lnR>
                    <a:lnT w="38100" cmpd="sng">
                      <a:noFill/>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$11.3M</a:t>
                      </a:r>
                    </a:p>
                  </a:txBody>
                  <a:tcPr anchor="ctr">
                    <a:lnL w="12700" cmpd="sng">
                      <a:noFill/>
                    </a:lnL>
                    <a:lnR w="12700" cmpd="sng">
                      <a:noFill/>
                    </a:lnR>
                    <a:lnT w="38100" cmpd="sng">
                      <a:noFill/>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$11.3M</a:t>
                      </a:r>
                    </a:p>
                  </a:txBody>
                  <a:tcPr anchor="ctr">
                    <a:lnL w="12700" cmpd="sng">
                      <a:noFill/>
                    </a:lnL>
                    <a:lnR w="12700" cmpd="sng">
                      <a:noFill/>
                    </a:lnR>
                    <a:lnT w="38100" cmpd="sng">
                      <a:noFill/>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r>
                        <a:rPr lang="en-US" sz="1800" b="0" dirty="0">
                          <a:solidFill>
                            <a:srgbClr val="242424"/>
                          </a:solidFill>
                          <a:latin typeface="Segoe UI Semilight" panose="020B0402040204020203" pitchFamily="34" charset="0"/>
                          <a:cs typeface="Segoe UI Semilight" panose="020B0402040204020203" pitchFamily="34" charset="0"/>
                        </a:rPr>
                        <a:t>(0.3)%</a:t>
                      </a:r>
                    </a:p>
                  </a:txBody>
                  <a:tcPr anchor="ctr">
                    <a:lnL w="12700" cmpd="sng">
                      <a:noFill/>
                    </a:lnL>
                    <a:lnR w="12700" cmpd="sng">
                      <a:noFill/>
                    </a:lnR>
                    <a:lnT w="38100" cmpd="sng">
                      <a:noFill/>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64688">
                <a:tc>
                  <a:txBody>
                    <a:bodyPr/>
                    <a:lstStyle/>
                    <a:p>
                      <a:r>
                        <a:rPr lang="en-US" sz="1800" b="0" dirty="0">
                          <a:solidFill>
                            <a:srgbClr val="242424"/>
                          </a:solidFill>
                          <a:latin typeface="Segoe UI Semilight" panose="020B0402040204020203" pitchFamily="34" charset="0"/>
                          <a:cs typeface="Segoe UI Semilight" panose="020B0402040204020203" pitchFamily="34" charset="0"/>
                        </a:rPr>
                        <a:t>HOME Investment</a:t>
                      </a:r>
                      <a:r>
                        <a:rPr lang="en-US" sz="1800" b="0" baseline="0" dirty="0">
                          <a:solidFill>
                            <a:srgbClr val="242424"/>
                          </a:solidFill>
                          <a:latin typeface="Segoe UI Semilight" panose="020B0402040204020203" pitchFamily="34" charset="0"/>
                          <a:cs typeface="Segoe UI Semilight" panose="020B0402040204020203" pitchFamily="34" charset="0"/>
                        </a:rPr>
                        <a:t> Partnership Act (HOME)</a:t>
                      </a:r>
                      <a:endParaRPr lang="en-US" sz="1800" b="0" dirty="0">
                        <a:solidFill>
                          <a:srgbClr val="242424"/>
                        </a:solidFill>
                        <a:latin typeface="Segoe UI Semilight" panose="020B0402040204020203" pitchFamily="34" charset="0"/>
                        <a:cs typeface="Segoe UI Semilight" panose="020B0402040204020203" pitchFamily="34" charset="0"/>
                      </a:endParaRPr>
                    </a:p>
                  </a:txBody>
                  <a:tcPr anchor="ctr">
                    <a:lnL w="12700" cmpd="sng">
                      <a:noFill/>
                    </a:lnL>
                    <a:lnR w="12700" cmpd="sng">
                      <a:noFill/>
                    </a:lnR>
                    <a:lnT w="9525" cap="flat" cmpd="sng" algn="ctr">
                      <a:solidFill>
                        <a:srgbClr val="242424"/>
                      </a:solidFill>
                      <a:prstDash val="sysDot"/>
                      <a:round/>
                      <a:headEnd type="none" w="med" len="med"/>
                      <a:tailEnd type="none" w="med" len="med"/>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$1.9M</a:t>
                      </a:r>
                    </a:p>
                  </a:txBody>
                  <a:tcPr anchor="ctr">
                    <a:lnL w="12700" cmpd="sng">
                      <a:noFill/>
                    </a:lnL>
                    <a:lnR w="12700" cmpd="sng">
                      <a:noFill/>
                    </a:lnR>
                    <a:lnT w="9525" cap="flat" cmpd="sng" algn="ctr">
                      <a:solidFill>
                        <a:srgbClr val="242424"/>
                      </a:solidFill>
                      <a:prstDash val="sysDot"/>
                      <a:round/>
                      <a:headEnd type="none" w="med" len="med"/>
                      <a:tailEnd type="none" w="med" len="med"/>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$2.0M</a:t>
                      </a:r>
                    </a:p>
                  </a:txBody>
                  <a:tcPr anchor="ctr">
                    <a:lnL w="12700" cmpd="sng">
                      <a:noFill/>
                    </a:lnL>
                    <a:lnR w="12700" cmpd="sng">
                      <a:noFill/>
                    </a:lnR>
                    <a:lnT w="9525" cap="flat" cmpd="sng" algn="ctr">
                      <a:solidFill>
                        <a:srgbClr val="242424"/>
                      </a:solidFill>
                      <a:prstDash val="sysDot"/>
                      <a:round/>
                      <a:headEnd type="none" w="med" len="med"/>
                      <a:tailEnd type="none" w="med" len="med"/>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r>
                        <a:rPr lang="en-US" sz="1800" b="0" dirty="0">
                          <a:solidFill>
                            <a:srgbClr val="242424"/>
                          </a:solidFill>
                          <a:latin typeface="Segoe UI Semilight" panose="020B0402040204020203" pitchFamily="34" charset="0"/>
                          <a:cs typeface="Segoe UI Semilight" panose="020B0402040204020203" pitchFamily="34" charset="0"/>
                        </a:rPr>
                        <a:t>+5.2%</a:t>
                      </a:r>
                    </a:p>
                  </a:txBody>
                  <a:tcPr anchor="ctr">
                    <a:lnL w="12700" cmpd="sng">
                      <a:noFill/>
                    </a:lnL>
                    <a:lnR w="12700" cmpd="sng">
                      <a:noFill/>
                    </a:lnR>
                    <a:lnT w="9525" cap="flat" cmpd="sng" algn="ctr">
                      <a:solidFill>
                        <a:srgbClr val="242424"/>
                      </a:solidFill>
                      <a:prstDash val="sysDot"/>
                      <a:round/>
                      <a:headEnd type="none" w="med" len="med"/>
                      <a:tailEnd type="none" w="med" len="med"/>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764688">
                <a:tc>
                  <a:txBody>
                    <a:bodyPr/>
                    <a:lstStyle/>
                    <a:p>
                      <a:r>
                        <a:rPr lang="en-US" sz="1800" b="0" dirty="0">
                          <a:solidFill>
                            <a:srgbClr val="242424"/>
                          </a:solidFill>
                          <a:latin typeface="Segoe UI Semilight" panose="020B0402040204020203" pitchFamily="34" charset="0"/>
                          <a:cs typeface="Segoe UI Semilight" panose="020B0402040204020203" pitchFamily="34" charset="0"/>
                        </a:rPr>
                        <a:t>Housing Opportunities with Persons</a:t>
                      </a:r>
                      <a:r>
                        <a:rPr lang="en-US" sz="1800" b="0" baseline="0" dirty="0">
                          <a:solidFill>
                            <a:srgbClr val="242424"/>
                          </a:solidFill>
                          <a:latin typeface="Segoe UI Semilight" panose="020B0402040204020203" pitchFamily="34" charset="0"/>
                          <a:cs typeface="Segoe UI Semilight" panose="020B0402040204020203" pitchFamily="34" charset="0"/>
                        </a:rPr>
                        <a:t> Living with HIV/AIDS (HOPWA)</a:t>
                      </a:r>
                      <a:endParaRPr lang="en-US" sz="1800" b="0" dirty="0">
                        <a:solidFill>
                          <a:srgbClr val="242424"/>
                        </a:solidFill>
                        <a:latin typeface="Segoe UI Semilight" panose="020B0402040204020203" pitchFamily="34" charset="0"/>
                        <a:cs typeface="Segoe UI Semilight" panose="020B0402040204020203" pitchFamily="34" charset="0"/>
                      </a:endParaRPr>
                    </a:p>
                  </a:txBody>
                  <a:tcPr anchor="ctr">
                    <a:lnL w="12700" cmpd="sng">
                      <a:noFill/>
                    </a:lnL>
                    <a:lnR w="12700" cmpd="sng">
                      <a:noFill/>
                    </a:lnR>
                    <a:lnT w="9525" cap="flat" cmpd="sng" algn="ctr">
                      <a:solidFill>
                        <a:srgbClr val="242424"/>
                      </a:solidFill>
                      <a:prstDash val="sysDot"/>
                      <a:round/>
                      <a:headEnd type="none" w="med" len="med"/>
                      <a:tailEnd type="none" w="med" len="med"/>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$3.9M</a:t>
                      </a:r>
                    </a:p>
                  </a:txBody>
                  <a:tcPr anchor="ctr">
                    <a:lnL w="12700" cmpd="sng">
                      <a:noFill/>
                    </a:lnL>
                    <a:lnR w="12700" cmpd="sng">
                      <a:noFill/>
                    </a:lnR>
                    <a:lnT w="9525" cap="flat" cmpd="sng" algn="ctr">
                      <a:solidFill>
                        <a:srgbClr val="242424"/>
                      </a:solidFill>
                      <a:prstDash val="sysDot"/>
                      <a:round/>
                      <a:headEnd type="none" w="med" len="med"/>
                      <a:tailEnd type="none" w="med" len="med"/>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$3.9M</a:t>
                      </a:r>
                    </a:p>
                  </a:txBody>
                  <a:tcPr anchor="ctr">
                    <a:lnL w="12700" cmpd="sng">
                      <a:noFill/>
                    </a:lnL>
                    <a:lnR w="12700" cmpd="sng">
                      <a:noFill/>
                    </a:lnR>
                    <a:lnT w="9525" cap="flat" cmpd="sng" algn="ctr">
                      <a:solidFill>
                        <a:srgbClr val="242424"/>
                      </a:solidFill>
                      <a:prstDash val="sysDot"/>
                      <a:round/>
                      <a:headEnd type="none" w="med" len="med"/>
                      <a:tailEnd type="none" w="med" len="med"/>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r>
                        <a:rPr lang="en-US" sz="1800" b="0" dirty="0">
                          <a:solidFill>
                            <a:srgbClr val="242424"/>
                          </a:solidFill>
                          <a:latin typeface="Segoe UI Semilight" panose="020B0402040204020203" pitchFamily="34" charset="0"/>
                          <a:cs typeface="Segoe UI Semilight" panose="020B0402040204020203" pitchFamily="34" charset="0"/>
                        </a:rPr>
                        <a:t>(1.5)%</a:t>
                      </a:r>
                    </a:p>
                  </a:txBody>
                  <a:tcPr anchor="ctr">
                    <a:lnL w="12700" cmpd="sng">
                      <a:noFill/>
                    </a:lnL>
                    <a:lnR w="12700" cmpd="sng">
                      <a:noFill/>
                    </a:lnR>
                    <a:lnT w="9525" cap="flat" cmpd="sng" algn="ctr">
                      <a:solidFill>
                        <a:srgbClr val="242424"/>
                      </a:solidFill>
                      <a:prstDash val="sysDot"/>
                      <a:round/>
                      <a:headEnd type="none" w="med" len="med"/>
                      <a:tailEnd type="none" w="med" len="med"/>
                    </a:lnT>
                    <a:lnB w="9525" cap="flat" cmpd="sng" algn="ctr">
                      <a:solidFill>
                        <a:srgbClr val="242424"/>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06795">
                <a:tc>
                  <a:txBody>
                    <a:bodyPr/>
                    <a:lstStyle/>
                    <a:p>
                      <a:r>
                        <a:rPr lang="en-US" sz="1800" b="0" dirty="0">
                          <a:solidFill>
                            <a:srgbClr val="242424"/>
                          </a:solidFill>
                          <a:latin typeface="Segoe UI Semilight" panose="020B0402040204020203" pitchFamily="34" charset="0"/>
                          <a:cs typeface="Segoe UI Semilight" panose="020B0402040204020203" pitchFamily="34" charset="0"/>
                        </a:rPr>
                        <a:t>Emergency Solutions Grant (ESG)</a:t>
                      </a:r>
                    </a:p>
                  </a:txBody>
                  <a:tcPr anchor="ctr">
                    <a:lnL w="12700" cmpd="sng">
                      <a:noFill/>
                    </a:lnL>
                    <a:lnR w="12700" cmpd="sng">
                      <a:noFill/>
                    </a:lnR>
                    <a:lnT w="9525" cap="flat" cmpd="sng" algn="ctr">
                      <a:solidFill>
                        <a:srgbClr val="242424"/>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$1.0M</a:t>
                      </a:r>
                    </a:p>
                  </a:txBody>
                  <a:tcPr anchor="ctr">
                    <a:lnL w="12700" cmpd="sng">
                      <a:noFill/>
                    </a:lnL>
                    <a:lnR w="12700" cmpd="sng">
                      <a:noFill/>
                    </a:lnR>
                    <a:lnT w="9525" cap="flat" cmpd="sng" algn="ctr">
                      <a:solidFill>
                        <a:srgbClr val="242424"/>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$1.0M</a:t>
                      </a:r>
                    </a:p>
                  </a:txBody>
                  <a:tcPr anchor="ctr">
                    <a:lnL w="12700" cmpd="sng">
                      <a:noFill/>
                    </a:lnL>
                    <a:lnR w="12700" cmpd="sng">
                      <a:noFill/>
                    </a:lnR>
                    <a:lnT w="9525" cap="flat" cmpd="sng" algn="ctr">
                      <a:solidFill>
                        <a:srgbClr val="242424"/>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800" b="0" dirty="0">
                          <a:solidFill>
                            <a:srgbClr val="242424"/>
                          </a:solidFill>
                          <a:latin typeface="Segoe UI Semilight" panose="020B0402040204020203" pitchFamily="34" charset="0"/>
                          <a:cs typeface="Segoe UI Semilight" panose="020B0402040204020203" pitchFamily="34" charset="0"/>
                        </a:rPr>
                        <a:t>+0.9%</a:t>
                      </a:r>
                    </a:p>
                  </a:txBody>
                  <a:tcPr anchor="ctr">
                    <a:lnL w="12700" cmpd="sng">
                      <a:noFill/>
                    </a:lnL>
                    <a:lnR w="12700" cmpd="sng">
                      <a:noFill/>
                    </a:lnR>
                    <a:lnT w="9525" cap="flat" cmpd="sng" algn="ctr">
                      <a:solidFill>
                        <a:srgbClr val="242424"/>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36965">
                <a:tc>
                  <a:txBody>
                    <a:bodyPr/>
                    <a:lstStyle/>
                    <a:p>
                      <a:r>
                        <a:rPr lang="en-US" sz="1800" b="0" dirty="0">
                          <a:solidFill>
                            <a:srgbClr val="242424"/>
                          </a:solidFill>
                          <a:latin typeface="Segoe UI Semilight" panose="020B0402040204020203" pitchFamily="34" charset="0"/>
                          <a:cs typeface="Segoe UI Semilight" panose="020B0402040204020203" pitchFamily="34" charset="0"/>
                        </a:rPr>
                        <a:t>Total</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7E76F"/>
                    </a:solid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$18.0M</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7E76F"/>
                    </a:solidFill>
                  </a:tcPr>
                </a:tc>
                <a:tc>
                  <a:txBody>
                    <a:bodyPr/>
                    <a:lstStyle/>
                    <a:p>
                      <a:pPr algn="ctr"/>
                      <a:r>
                        <a:rPr lang="en-US" sz="1800" b="0" dirty="0">
                          <a:solidFill>
                            <a:srgbClr val="242424"/>
                          </a:solidFill>
                          <a:latin typeface="Segoe UI Semilight" panose="020B0402040204020203" pitchFamily="34" charset="0"/>
                          <a:cs typeface="Segoe UI Semilight" panose="020B0402040204020203" pitchFamily="34" charset="0"/>
                        </a:rPr>
                        <a:t>$18.1M</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7E76F"/>
                    </a:solidFill>
                  </a:tcPr>
                </a:tc>
                <a:tc>
                  <a:txBody>
                    <a:bodyPr/>
                    <a:lstStyle/>
                    <a:p>
                      <a:pPr algn="r"/>
                      <a:r>
                        <a:rPr lang="en-US" sz="1800" b="0" dirty="0">
                          <a:solidFill>
                            <a:srgbClr val="242424"/>
                          </a:solidFill>
                          <a:latin typeface="Segoe UI Semilight" panose="020B0402040204020203" pitchFamily="34" charset="0"/>
                          <a:cs typeface="Segoe UI Semilight" panose="020B0402040204020203" pitchFamily="34" charset="0"/>
                        </a:rPr>
                        <a:t>+0.1%</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7E76F"/>
                    </a:solidFill>
                  </a:tcPr>
                </a:tc>
                <a:extLst>
                  <a:ext uri="{0D108BD9-81ED-4DB2-BD59-A6C34878D82A}">
                    <a16:rowId xmlns:a16="http://schemas.microsoft.com/office/drawing/2014/main" val="10005"/>
                  </a:ext>
                </a:extLst>
              </a:tr>
            </a:tbl>
          </a:graphicData>
        </a:graphic>
      </p:graphicFrame>
      <p:sp>
        <p:nvSpPr>
          <p:cNvPr id="7" name="Down Arrow 6"/>
          <p:cNvSpPr/>
          <p:nvPr/>
        </p:nvSpPr>
        <p:spPr>
          <a:xfrm rot="10800000">
            <a:off x="7354674" y="3646985"/>
            <a:ext cx="234065" cy="342900"/>
          </a:xfrm>
          <a:prstGeom prst="downArrow">
            <a:avLst/>
          </a:prstGeom>
          <a:solidFill>
            <a:srgbClr val="016F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p:cNvSpPr/>
          <p:nvPr/>
        </p:nvSpPr>
        <p:spPr>
          <a:xfrm rot="10800000">
            <a:off x="7354674" y="5068463"/>
            <a:ext cx="234065" cy="342900"/>
          </a:xfrm>
          <a:prstGeom prst="downArrow">
            <a:avLst/>
          </a:prstGeom>
          <a:solidFill>
            <a:srgbClr val="016F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rot="10800000">
            <a:off x="7354674" y="5530287"/>
            <a:ext cx="234065" cy="342900"/>
          </a:xfrm>
          <a:prstGeom prst="downArrow">
            <a:avLst/>
          </a:prstGeom>
          <a:solidFill>
            <a:srgbClr val="016F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own Arrow 9"/>
          <p:cNvSpPr/>
          <p:nvPr/>
        </p:nvSpPr>
        <p:spPr>
          <a:xfrm rot="10800000" flipV="1">
            <a:off x="7354674" y="2936246"/>
            <a:ext cx="234065" cy="342900"/>
          </a:xfrm>
          <a:prstGeom prst="downArrow">
            <a:avLst/>
          </a:prstGeom>
          <a:solidFill>
            <a:srgbClr val="9E0A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rot="10800000" flipV="1">
            <a:off x="7354673" y="4430234"/>
            <a:ext cx="234065" cy="342900"/>
          </a:xfrm>
          <a:prstGeom prst="downArrow">
            <a:avLst/>
          </a:prstGeom>
          <a:solidFill>
            <a:srgbClr val="9E0A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2493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Facilitate, Link, and Leverage </a:t>
            </a:r>
          </a:p>
        </p:txBody>
      </p:sp>
      <p:sp>
        <p:nvSpPr>
          <p:cNvPr id="3" name="Content Placeholder 2"/>
          <p:cNvSpPr>
            <a:spLocks noGrp="1"/>
          </p:cNvSpPr>
          <p:nvPr>
            <p:ph sz="half" idx="1"/>
          </p:nvPr>
        </p:nvSpPr>
        <p:spPr>
          <a:xfrm>
            <a:off x="1200150" y="3136669"/>
            <a:ext cx="7315198" cy="3131270"/>
          </a:xfrm>
        </p:spPr>
        <p:txBody>
          <a:bodyPr>
            <a:normAutofit fontScale="55000" lnSpcReduction="20000"/>
          </a:bodyPr>
          <a:lstStyle/>
          <a:p>
            <a:pPr>
              <a:lnSpc>
                <a:spcPct val="120000"/>
              </a:lnSpc>
              <a:spcBef>
                <a:spcPts val="600"/>
              </a:spcBef>
            </a:pPr>
            <a:r>
              <a:rPr lang="en-US" b="1" dirty="0">
                <a:latin typeface="Segoe UI" panose="020B0502040204020203" pitchFamily="34" charset="0"/>
                <a:cs typeface="Segoe UI" panose="020B0502040204020203" pitchFamily="34" charset="0"/>
              </a:rPr>
              <a:t>New Orleans City Council</a:t>
            </a:r>
          </a:p>
          <a:p>
            <a:pPr>
              <a:lnSpc>
                <a:spcPct val="120000"/>
              </a:lnSpc>
              <a:spcBef>
                <a:spcPts val="600"/>
              </a:spcBef>
            </a:pPr>
            <a:r>
              <a:rPr lang="en-US" b="1" dirty="0">
                <a:latin typeface="Segoe UI" panose="020B0502040204020203" pitchFamily="34" charset="0"/>
                <a:cs typeface="Segoe UI" panose="020B0502040204020203" pitchFamily="34" charset="0"/>
              </a:rPr>
              <a:t>Office of Community Development</a:t>
            </a:r>
          </a:p>
          <a:p>
            <a:pPr>
              <a:lnSpc>
                <a:spcPct val="120000"/>
              </a:lnSpc>
              <a:spcBef>
                <a:spcPts val="600"/>
              </a:spcBef>
            </a:pPr>
            <a:r>
              <a:rPr lang="en-US" b="1" dirty="0">
                <a:latin typeface="Segoe UI" panose="020B0502040204020203" pitchFamily="34" charset="0"/>
                <a:cs typeface="Segoe UI" panose="020B0502040204020203" pitchFamily="34" charset="0"/>
              </a:rPr>
              <a:t>Office of Place Based Development</a:t>
            </a:r>
          </a:p>
          <a:p>
            <a:pPr>
              <a:lnSpc>
                <a:spcPct val="120000"/>
              </a:lnSpc>
              <a:spcBef>
                <a:spcPts val="600"/>
              </a:spcBef>
            </a:pPr>
            <a:r>
              <a:rPr lang="en-US" b="1" dirty="0">
                <a:latin typeface="Segoe UI" panose="020B0502040204020203" pitchFamily="34" charset="0"/>
                <a:cs typeface="Segoe UI" panose="020B0502040204020203" pitchFamily="34" charset="0"/>
              </a:rPr>
              <a:t>Code Enforcement</a:t>
            </a:r>
          </a:p>
          <a:p>
            <a:pPr>
              <a:lnSpc>
                <a:spcPct val="120000"/>
              </a:lnSpc>
              <a:spcBef>
                <a:spcPts val="600"/>
              </a:spcBef>
            </a:pPr>
            <a:r>
              <a:rPr lang="en-US" b="1" dirty="0">
                <a:latin typeface="Segoe UI" panose="020B0502040204020203" pitchFamily="34" charset="0"/>
                <a:cs typeface="Segoe UI" panose="020B0502040204020203" pitchFamily="34" charset="0"/>
              </a:rPr>
              <a:t>City Planning Commission</a:t>
            </a:r>
          </a:p>
          <a:p>
            <a:pPr>
              <a:lnSpc>
                <a:spcPct val="120000"/>
              </a:lnSpc>
              <a:spcBef>
                <a:spcPts val="600"/>
              </a:spcBef>
            </a:pPr>
            <a:r>
              <a:rPr lang="en-US" b="1" dirty="0">
                <a:latin typeface="Segoe UI" panose="020B0502040204020203" pitchFamily="34" charset="0"/>
                <a:cs typeface="Segoe UI" panose="020B0502040204020203" pitchFamily="34" charset="0"/>
              </a:rPr>
              <a:t>Network for Economic Opportunity</a:t>
            </a:r>
          </a:p>
          <a:p>
            <a:pPr>
              <a:lnSpc>
                <a:spcPct val="120000"/>
              </a:lnSpc>
              <a:spcBef>
                <a:spcPts val="600"/>
              </a:spcBef>
            </a:pPr>
            <a:r>
              <a:rPr lang="en-US" b="1" dirty="0">
                <a:latin typeface="Segoe UI" panose="020B0502040204020203" pitchFamily="34" charset="0"/>
                <a:cs typeface="Segoe UI" panose="020B0502040204020203" pitchFamily="34" charset="0"/>
              </a:rPr>
              <a:t>Office of Neighborhood Engagement</a:t>
            </a:r>
          </a:p>
          <a:p>
            <a:pPr>
              <a:lnSpc>
                <a:spcPct val="120000"/>
              </a:lnSpc>
              <a:spcBef>
                <a:spcPts val="600"/>
              </a:spcBef>
            </a:pPr>
            <a:r>
              <a:rPr lang="en-US" b="1" dirty="0">
                <a:latin typeface="Segoe UI" panose="020B0502040204020203" pitchFamily="34" charset="0"/>
                <a:cs typeface="Segoe UI" panose="020B0502040204020203" pitchFamily="34" charset="0"/>
              </a:rPr>
              <a:t>Cultural Economy</a:t>
            </a:r>
          </a:p>
          <a:p>
            <a:pPr>
              <a:lnSpc>
                <a:spcPct val="120000"/>
              </a:lnSpc>
              <a:spcBef>
                <a:spcPts val="600"/>
              </a:spcBef>
            </a:pPr>
            <a:r>
              <a:rPr lang="en-US" b="1" dirty="0">
                <a:latin typeface="Segoe UI" panose="020B0502040204020203" pitchFamily="34" charset="0"/>
                <a:cs typeface="Segoe UI" panose="020B0502040204020203" pitchFamily="34" charset="0"/>
              </a:rPr>
              <a:t>NOLA for Life</a:t>
            </a:r>
          </a:p>
        </p:txBody>
      </p:sp>
      <p:sp>
        <p:nvSpPr>
          <p:cNvPr id="4" name="Text Placeholder 3"/>
          <p:cNvSpPr>
            <a:spLocks noGrp="1"/>
          </p:cNvSpPr>
          <p:nvPr>
            <p:ph type="body" sz="quarter" idx="11"/>
          </p:nvPr>
        </p:nvSpPr>
        <p:spPr>
          <a:xfrm>
            <a:off x="628650" y="837250"/>
            <a:ext cx="7886700" cy="2160876"/>
          </a:xfrm>
          <a:solidFill>
            <a:schemeClr val="bg1"/>
          </a:solidFill>
        </p:spPr>
        <p:txBody>
          <a:bodyPr/>
          <a:lstStyle/>
          <a:p>
            <a:r>
              <a:rPr lang="en-US" dirty="0"/>
              <a:t>Landrieu Administration will leverage and integrate its financial and real estate assets, policy tools, incentives, partnerships, and infrastructure investments to advance its Housing Vision</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65705" y="3254504"/>
            <a:ext cx="719330" cy="701998"/>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42228" y="2630037"/>
            <a:ext cx="1995289" cy="543162"/>
          </a:xfrm>
          <a:prstGeom prst="rect">
            <a:avLst/>
          </a:prstGeom>
        </p:spPr>
      </p:pic>
      <p:pic>
        <p:nvPicPr>
          <p:cNvPr id="7"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42216" y="4011735"/>
            <a:ext cx="2358595" cy="586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99120" y="5372471"/>
            <a:ext cx="991357" cy="954392"/>
          </a:xfrm>
          <a:prstGeom prst="rect">
            <a:avLst/>
          </a:prstGeom>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r="49279"/>
          <a:stretch/>
        </p:blipFill>
        <p:spPr>
          <a:xfrm>
            <a:off x="6841500" y="3290411"/>
            <a:ext cx="1648977" cy="578732"/>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53285" y="5803627"/>
            <a:ext cx="1447800" cy="583947"/>
          </a:xfrm>
          <a:prstGeom prst="rect">
            <a:avLst/>
          </a:prstGeom>
        </p:spPr>
      </p:pic>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1" r="58333" b="31634"/>
          <a:stretch/>
        </p:blipFill>
        <p:spPr>
          <a:xfrm>
            <a:off x="7783811" y="2472804"/>
            <a:ext cx="706666" cy="706666"/>
          </a:xfrm>
          <a:prstGeom prst="rect">
            <a:avLst/>
          </a:prstGeom>
        </p:spPr>
      </p:pic>
      <p:pic>
        <p:nvPicPr>
          <p:cNvPr id="12" name="Picture 13" descr="C:\Users\emlee\Desktop\main-logo.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685035" y="4837323"/>
            <a:ext cx="1805442" cy="44736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13409" y="5717264"/>
            <a:ext cx="1761062" cy="609599"/>
          </a:xfrm>
          <a:prstGeom prst="rect">
            <a:avLst/>
          </a:prstGeom>
        </p:spPr>
      </p:pic>
      <p:pic>
        <p:nvPicPr>
          <p:cNvPr id="14" name="Picture 14"/>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551991" y="4736595"/>
            <a:ext cx="796725" cy="7699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354048" y="4010250"/>
            <a:ext cx="1136429" cy="802832"/>
          </a:xfrm>
          <a:prstGeom prst="rect">
            <a:avLst/>
          </a:prstGeom>
        </p:spPr>
      </p:pic>
    </p:spTree>
    <p:extLst>
      <p:ext uri="{BB962C8B-B14F-4D97-AF65-F5344CB8AC3E}">
        <p14:creationId xmlns:p14="http://schemas.microsoft.com/office/powerpoint/2010/main" val="2219614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Timeline</a:t>
            </a:r>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1815918333"/>
              </p:ext>
            </p:extLst>
          </p:nvPr>
        </p:nvGraphicFramePr>
        <p:xfrm>
          <a:off x="628650" y="1113905"/>
          <a:ext cx="7886700" cy="5214851"/>
        </p:xfrm>
        <a:graphic>
          <a:graphicData uri="http://schemas.openxmlformats.org/drawingml/2006/table">
            <a:tbl>
              <a:tblPr firstRow="1" firstCol="1" bandRow="1"/>
              <a:tblGrid>
                <a:gridCol w="1893652">
                  <a:extLst>
                    <a:ext uri="{9D8B030D-6E8A-4147-A177-3AD203B41FA5}">
                      <a16:colId xmlns:a16="http://schemas.microsoft.com/office/drawing/2014/main" val="20000"/>
                    </a:ext>
                  </a:extLst>
                </a:gridCol>
                <a:gridCol w="5993048">
                  <a:extLst>
                    <a:ext uri="{9D8B030D-6E8A-4147-A177-3AD203B41FA5}">
                      <a16:colId xmlns:a16="http://schemas.microsoft.com/office/drawing/2014/main" val="20001"/>
                    </a:ext>
                  </a:extLst>
                </a:gridCol>
              </a:tblGrid>
              <a:tr h="1555812">
                <a:tc>
                  <a:txBody>
                    <a:bodyPr/>
                    <a:lstStyle/>
                    <a:p>
                      <a:pPr marL="0" marR="0" algn="ctr">
                        <a:spcBef>
                          <a:spcPts val="0"/>
                        </a:spcBef>
                        <a:spcAft>
                          <a:spcPts val="0"/>
                        </a:spcAft>
                      </a:pPr>
                      <a:r>
                        <a:rPr lang="en-US" sz="18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March 6</a:t>
                      </a:r>
                      <a:r>
                        <a:rPr lang="en-US" sz="1800" b="1" baseline="3000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th</a:t>
                      </a:r>
                      <a:r>
                        <a:rPr lang="en-US" sz="18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2017</a:t>
                      </a:r>
                      <a:endParaRPr lang="en-US" sz="20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1:30PM to 3:30PM</a:t>
                      </a:r>
                      <a:endParaRPr lang="en-US" sz="20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chemeClr val="bg1"/>
                      </a:solidFill>
                      <a:prstDash val="solid"/>
                      <a:round/>
                      <a:headEnd type="none" w="med" len="med"/>
                      <a:tailEnd type="none" w="med" len="med"/>
                    </a:lnB>
                    <a:solidFill>
                      <a:srgbClr val="032246"/>
                    </a:solidFill>
                  </a:tcPr>
                </a:tc>
                <a:tc>
                  <a:txBody>
                    <a:bodyPr/>
                    <a:lstStyle/>
                    <a:p>
                      <a:pPr marL="457200" marR="0" lvl="1">
                        <a:spcBef>
                          <a:spcPts val="0"/>
                        </a:spcBef>
                        <a:spcAft>
                          <a:spcPts val="0"/>
                        </a:spcAft>
                      </a:pPr>
                      <a:r>
                        <a:rPr lang="en-US" sz="1800" b="1"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First Stakeholder’s Meeting</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p>
                      <a:pPr marL="457200" marR="0" lvl="1">
                        <a:spcBef>
                          <a:spcPts val="0"/>
                        </a:spcBef>
                        <a:spcAft>
                          <a:spcPts val="0"/>
                        </a:spcAft>
                      </a:pPr>
                      <a:r>
                        <a:rPr lang="en-US" sz="18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Joseph M. Bartholomew Sr. Golf Course</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p>
                      <a:pPr marL="457200" marR="0" lvl="1">
                        <a:spcBef>
                          <a:spcPts val="0"/>
                        </a:spcBef>
                        <a:spcAft>
                          <a:spcPts val="0"/>
                        </a:spcAft>
                      </a:pPr>
                      <a:r>
                        <a:rPr lang="en-US" sz="18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6514 Congress Drive</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p>
                      <a:pPr marL="457200" marR="0" lvl="1">
                        <a:spcBef>
                          <a:spcPts val="0"/>
                        </a:spcBef>
                        <a:spcAft>
                          <a:spcPts val="0"/>
                        </a:spcAft>
                      </a:pPr>
                      <a:r>
                        <a:rPr lang="en-US" sz="18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New Orleans, LA 70126</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0"/>
                  </a:ext>
                </a:extLst>
              </a:tr>
              <a:tr h="1555812">
                <a:tc>
                  <a:txBody>
                    <a:bodyPr/>
                    <a:lstStyle/>
                    <a:p>
                      <a:pPr marL="0" marR="0" algn="ctr">
                        <a:spcBef>
                          <a:spcPts val="0"/>
                        </a:spcBef>
                        <a:spcAft>
                          <a:spcPts val="0"/>
                        </a:spcAft>
                      </a:pPr>
                      <a:r>
                        <a:rPr lang="en-US" sz="18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March 8</a:t>
                      </a:r>
                      <a:r>
                        <a:rPr lang="en-US" sz="1800" b="1" baseline="30000"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th</a:t>
                      </a:r>
                      <a:r>
                        <a:rPr lang="en-US" sz="18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 2017</a:t>
                      </a:r>
                      <a:endParaRPr lang="en-US" sz="20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5:30PM to 7:30PM</a:t>
                      </a:r>
                      <a:endParaRPr lang="en-US" sz="20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32246"/>
                    </a:solidFill>
                  </a:tcPr>
                </a:tc>
                <a:tc>
                  <a:txBody>
                    <a:bodyPr/>
                    <a:lstStyle/>
                    <a:p>
                      <a:pPr marL="457200" marR="0" lvl="1">
                        <a:spcBef>
                          <a:spcPts val="0"/>
                        </a:spcBef>
                        <a:spcAft>
                          <a:spcPts val="0"/>
                        </a:spcAft>
                      </a:pPr>
                      <a:r>
                        <a:rPr lang="en-US" sz="1800" b="1"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First Public Hearing</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p>
                      <a:pPr marL="457200" marR="0" lvl="1">
                        <a:spcBef>
                          <a:spcPts val="0"/>
                        </a:spcBef>
                        <a:spcAft>
                          <a:spcPts val="0"/>
                        </a:spcAft>
                      </a:pPr>
                      <a:r>
                        <a:rPr lang="en-US" sz="18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New Orleans Public Library, Mid-City Branch</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p>
                      <a:pPr marL="457200" marR="0" lvl="1">
                        <a:spcBef>
                          <a:spcPts val="0"/>
                        </a:spcBef>
                        <a:spcAft>
                          <a:spcPts val="0"/>
                        </a:spcAft>
                      </a:pPr>
                      <a:r>
                        <a:rPr lang="en-US" sz="18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4140 Canal Street</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p>
                      <a:pPr marL="457200" marR="0" lvl="1">
                        <a:spcBef>
                          <a:spcPts val="0"/>
                        </a:spcBef>
                        <a:spcAft>
                          <a:spcPts val="0"/>
                        </a:spcAft>
                      </a:pPr>
                      <a:r>
                        <a:rPr lang="en-US" sz="18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New Orleans, LA 701119</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1"/>
                  </a:ext>
                </a:extLst>
              </a:tr>
              <a:tr h="777907">
                <a:tc>
                  <a:txBody>
                    <a:bodyPr/>
                    <a:lstStyle/>
                    <a:p>
                      <a:pPr marL="0" marR="0" algn="ctr">
                        <a:spcBef>
                          <a:spcPts val="0"/>
                        </a:spcBef>
                        <a:spcAft>
                          <a:spcPts val="0"/>
                        </a:spcAft>
                      </a:pPr>
                      <a:r>
                        <a:rPr lang="en-US" sz="18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TBA</a:t>
                      </a:r>
                      <a:endParaRPr lang="en-US" sz="20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32246"/>
                    </a:solidFill>
                  </a:tcPr>
                </a:tc>
                <a:tc>
                  <a:txBody>
                    <a:bodyPr/>
                    <a:lstStyle/>
                    <a:p>
                      <a:pPr marL="457200" marR="0" lvl="1">
                        <a:spcBef>
                          <a:spcPts val="0"/>
                        </a:spcBef>
                        <a:spcAft>
                          <a:spcPts val="0"/>
                        </a:spcAft>
                      </a:pPr>
                      <a:r>
                        <a:rPr lang="en-US" sz="1800" b="1"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Draft 2017-2021 Consolidated Plan Thirty (30) Day Review Date</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519917">
                <a:tc>
                  <a:txBody>
                    <a:bodyPr/>
                    <a:lstStyle/>
                    <a:p>
                      <a:pPr marL="0" marR="0" algn="ctr">
                        <a:spcBef>
                          <a:spcPts val="0"/>
                        </a:spcBef>
                        <a:spcAft>
                          <a:spcPts val="0"/>
                        </a:spcAft>
                      </a:pPr>
                      <a:r>
                        <a:rPr lang="en-US" sz="18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TBA</a:t>
                      </a:r>
                      <a:endParaRPr lang="en-US" sz="20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32246"/>
                    </a:solidFill>
                  </a:tcPr>
                </a:tc>
                <a:tc>
                  <a:txBody>
                    <a:bodyPr/>
                    <a:lstStyle/>
                    <a:p>
                      <a:pPr marL="457200" marR="0" lvl="1">
                        <a:spcBef>
                          <a:spcPts val="0"/>
                        </a:spcBef>
                        <a:spcAft>
                          <a:spcPts val="0"/>
                        </a:spcAft>
                      </a:pPr>
                      <a:r>
                        <a:rPr lang="en-US" sz="1800" b="1"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Second Public Hearing</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3"/>
                  </a:ext>
                </a:extLst>
              </a:tr>
              <a:tr h="805403">
                <a:tc>
                  <a:txBody>
                    <a:bodyPr/>
                    <a:lstStyle/>
                    <a:p>
                      <a:pPr marL="0" marR="0" algn="ctr">
                        <a:spcBef>
                          <a:spcPts val="0"/>
                        </a:spcBef>
                        <a:spcAft>
                          <a:spcPts val="0"/>
                        </a:spcAft>
                      </a:pPr>
                      <a:r>
                        <a:rPr lang="en-US" sz="18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rPr>
                        <a:t>TBA</a:t>
                      </a:r>
                      <a:endParaRPr lang="en-US" sz="2000" b="1" dirty="0">
                        <a:solidFill>
                          <a:schemeClr val="bg1"/>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32246"/>
                    </a:solidFill>
                  </a:tcPr>
                </a:tc>
                <a:tc>
                  <a:txBody>
                    <a:bodyPr/>
                    <a:lstStyle/>
                    <a:p>
                      <a:pPr marL="457200" marR="0" lvl="1">
                        <a:spcBef>
                          <a:spcPts val="0"/>
                        </a:spcBef>
                        <a:spcAft>
                          <a:spcPts val="0"/>
                        </a:spcAft>
                      </a:pPr>
                      <a:r>
                        <a:rPr lang="en-US" sz="1800" b="1"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rPr>
                        <a:t>Draft 2017-2021 Consolidated Plan / 2017 Annual Action Plan Submission Date</a:t>
                      </a:r>
                      <a:endParaRPr lang="en-US" sz="2000" dirty="0">
                        <a:solidFill>
                          <a:srgbClr val="242424"/>
                        </a:solidFill>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743730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Department Mission and Vision Statements</a:t>
            </a:r>
          </a:p>
        </p:txBody>
      </p:sp>
      <p:sp>
        <p:nvSpPr>
          <p:cNvPr id="3" name="Content Placeholder 2"/>
          <p:cNvSpPr>
            <a:spLocks noGrp="1"/>
          </p:cNvSpPr>
          <p:nvPr>
            <p:ph sz="half" idx="1"/>
          </p:nvPr>
        </p:nvSpPr>
        <p:spPr/>
        <p:txBody>
          <a:bodyPr/>
          <a:lstStyle/>
          <a:p>
            <a:pPr marL="0" indent="0" algn="ctr">
              <a:lnSpc>
                <a:spcPct val="100000"/>
              </a:lnSpc>
              <a:buNone/>
            </a:pPr>
            <a:r>
              <a:rPr lang="en-US" sz="1800" dirty="0"/>
              <a:t>The Office of Community Development (OCD) facilitates the development and </a:t>
            </a:r>
            <a:r>
              <a:rPr lang="en-US" sz="1800" b="1" dirty="0"/>
              <a:t>preservation of quality housing</a:t>
            </a:r>
            <a:r>
              <a:rPr lang="en-US" sz="1800" dirty="0"/>
              <a:t>, and suitable living environments for persons of </a:t>
            </a:r>
            <a:r>
              <a:rPr lang="en-US" sz="1800" b="1" dirty="0"/>
              <a:t>low and moderate income</a:t>
            </a:r>
            <a:r>
              <a:rPr lang="en-US" sz="1800" dirty="0"/>
              <a:t> through </a:t>
            </a:r>
            <a:r>
              <a:rPr lang="en-US" sz="1800" b="1" dirty="0"/>
              <a:t>strategic investments and partnerships </a:t>
            </a:r>
            <a:r>
              <a:rPr lang="en-US" sz="1800" dirty="0"/>
              <a:t>with public, private, philanthropic, non-profit stakeholders </a:t>
            </a:r>
            <a:r>
              <a:rPr lang="en-US" sz="1800"/>
              <a:t>and citizens</a:t>
            </a:r>
            <a:r>
              <a:rPr lang="en-US" sz="1800" dirty="0"/>
              <a:t>.</a:t>
            </a:r>
          </a:p>
        </p:txBody>
      </p:sp>
      <p:sp>
        <p:nvSpPr>
          <p:cNvPr id="4" name="Text Placeholder 3"/>
          <p:cNvSpPr>
            <a:spLocks noGrp="1"/>
          </p:cNvSpPr>
          <p:nvPr>
            <p:ph type="body" sz="quarter" idx="11"/>
          </p:nvPr>
        </p:nvSpPr>
        <p:spPr/>
        <p:txBody>
          <a:bodyPr/>
          <a:lstStyle/>
          <a:p>
            <a:r>
              <a:rPr lang="en-US" dirty="0"/>
              <a:t>City of New Orleans</a:t>
            </a:r>
          </a:p>
          <a:p>
            <a:r>
              <a:rPr lang="en-US" dirty="0"/>
              <a:t>Office of Community Development (OCD)</a:t>
            </a:r>
          </a:p>
        </p:txBody>
      </p:sp>
      <p:sp>
        <p:nvSpPr>
          <p:cNvPr id="5" name="Text Placeholder 4"/>
          <p:cNvSpPr>
            <a:spLocks noGrp="1"/>
          </p:cNvSpPr>
          <p:nvPr>
            <p:ph type="body" sz="quarter" idx="13"/>
          </p:nvPr>
        </p:nvSpPr>
        <p:spPr/>
        <p:txBody>
          <a:bodyPr/>
          <a:lstStyle/>
          <a:p>
            <a:r>
              <a:rPr lang="en-US" sz="1800" dirty="0"/>
              <a:t>Mission Statement</a:t>
            </a:r>
          </a:p>
        </p:txBody>
      </p:sp>
      <p:sp>
        <p:nvSpPr>
          <p:cNvPr id="6" name="Content Placeholder 5"/>
          <p:cNvSpPr>
            <a:spLocks noGrp="1"/>
          </p:cNvSpPr>
          <p:nvPr>
            <p:ph sz="half" idx="14"/>
          </p:nvPr>
        </p:nvSpPr>
        <p:spPr/>
        <p:txBody>
          <a:bodyPr>
            <a:normAutofit/>
          </a:bodyPr>
          <a:lstStyle/>
          <a:p>
            <a:pPr marL="0" indent="0" algn="ctr">
              <a:lnSpc>
                <a:spcPct val="100000"/>
              </a:lnSpc>
              <a:buNone/>
            </a:pPr>
            <a:r>
              <a:rPr lang="en-US" sz="1800" dirty="0"/>
              <a:t>OCD’s vision is one where all New </a:t>
            </a:r>
            <a:r>
              <a:rPr lang="en-US" sz="1800" dirty="0" err="1"/>
              <a:t>Orleanians</a:t>
            </a:r>
            <a:r>
              <a:rPr lang="en-US" sz="1800" dirty="0"/>
              <a:t> live in vibrant neighborhoods with a range of safe, quality housing options that are affordable to them and with access to jobs, services and neighborhood amenities that support their families and well-being</a:t>
            </a:r>
          </a:p>
        </p:txBody>
      </p:sp>
      <p:sp>
        <p:nvSpPr>
          <p:cNvPr id="7" name="Text Placeholder 6"/>
          <p:cNvSpPr>
            <a:spLocks noGrp="1"/>
          </p:cNvSpPr>
          <p:nvPr>
            <p:ph type="body" sz="quarter" idx="15"/>
          </p:nvPr>
        </p:nvSpPr>
        <p:spPr>
          <a:xfrm>
            <a:off x="1200149" y="4257616"/>
            <a:ext cx="7315869" cy="316194"/>
          </a:xfrm>
        </p:spPr>
        <p:txBody>
          <a:bodyPr/>
          <a:lstStyle/>
          <a:p>
            <a:r>
              <a:rPr lang="en-US" sz="1800" dirty="0"/>
              <a:t>Vision Statement</a:t>
            </a:r>
          </a:p>
        </p:txBody>
      </p:sp>
    </p:spTree>
    <p:extLst>
      <p:ext uri="{BB962C8B-B14F-4D97-AF65-F5344CB8AC3E}">
        <p14:creationId xmlns:p14="http://schemas.microsoft.com/office/powerpoint/2010/main" val="1445792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Consolidated Plan (CP)?</a:t>
            </a:r>
          </a:p>
        </p:txBody>
      </p:sp>
      <p:sp>
        <p:nvSpPr>
          <p:cNvPr id="3" name="Content Placeholder 2"/>
          <p:cNvSpPr>
            <a:spLocks noGrp="1"/>
          </p:cNvSpPr>
          <p:nvPr>
            <p:ph sz="half" idx="1"/>
          </p:nvPr>
        </p:nvSpPr>
        <p:spPr/>
        <p:txBody>
          <a:bodyPr>
            <a:normAutofit fontScale="92500" lnSpcReduction="10000"/>
          </a:bodyPr>
          <a:lstStyle/>
          <a:p>
            <a:pPr>
              <a:lnSpc>
                <a:spcPct val="120000"/>
              </a:lnSpc>
              <a:spcBef>
                <a:spcPts val="600"/>
              </a:spcBef>
            </a:pPr>
            <a:r>
              <a:rPr lang="en-US" dirty="0"/>
              <a:t>Consistent with strategies and actions that address the priorities and goals from the City’s Assessment of Fair Housing (AFH)</a:t>
            </a:r>
          </a:p>
          <a:p>
            <a:pPr>
              <a:lnSpc>
                <a:spcPct val="120000"/>
              </a:lnSpc>
              <a:spcBef>
                <a:spcPts val="600"/>
              </a:spcBef>
            </a:pPr>
            <a:r>
              <a:rPr lang="en-US" dirty="0"/>
              <a:t>Five (5) year strategy utilized to implement HUD programs</a:t>
            </a:r>
          </a:p>
          <a:p>
            <a:pPr lvl="1">
              <a:lnSpc>
                <a:spcPct val="120000"/>
              </a:lnSpc>
              <a:spcBef>
                <a:spcPts val="600"/>
              </a:spcBef>
            </a:pPr>
            <a:r>
              <a:rPr lang="en-US" dirty="0"/>
              <a:t>Application for HUD programs</a:t>
            </a:r>
          </a:p>
          <a:p>
            <a:pPr>
              <a:lnSpc>
                <a:spcPct val="120000"/>
              </a:lnSpc>
              <a:spcBef>
                <a:spcPts val="600"/>
              </a:spcBef>
            </a:pPr>
            <a:r>
              <a:rPr lang="en-US" dirty="0"/>
              <a:t>Includes a one (1) year annual action plan (AAP) that provides a basis for assessing performances</a:t>
            </a:r>
          </a:p>
        </p:txBody>
      </p:sp>
      <p:sp>
        <p:nvSpPr>
          <p:cNvPr id="4" name="Text Placeholder 3"/>
          <p:cNvSpPr>
            <a:spLocks noGrp="1"/>
          </p:cNvSpPr>
          <p:nvPr>
            <p:ph type="body" sz="quarter" idx="11"/>
          </p:nvPr>
        </p:nvSpPr>
        <p:spPr/>
        <p:txBody>
          <a:bodyPr/>
          <a:lstStyle/>
          <a:p>
            <a:r>
              <a:rPr lang="en-US" dirty="0"/>
              <a:t>CP is a planning document based on community engagement and participation</a:t>
            </a:r>
          </a:p>
        </p:txBody>
      </p:sp>
    </p:spTree>
    <p:extLst>
      <p:ext uri="{BB962C8B-B14F-4D97-AF65-F5344CB8AC3E}">
        <p14:creationId xmlns:p14="http://schemas.microsoft.com/office/powerpoint/2010/main" val="2086043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Consolidated Plan (CP)? (cont’d)</a:t>
            </a:r>
          </a:p>
        </p:txBody>
      </p:sp>
      <p:sp>
        <p:nvSpPr>
          <p:cNvPr id="3" name="Content Placeholder 2"/>
          <p:cNvSpPr>
            <a:spLocks noGrp="1"/>
          </p:cNvSpPr>
          <p:nvPr>
            <p:ph sz="half" idx="1"/>
          </p:nvPr>
        </p:nvSpPr>
        <p:spPr/>
        <p:txBody>
          <a:bodyPr>
            <a:normAutofit/>
          </a:bodyPr>
          <a:lstStyle/>
          <a:p>
            <a:pPr marL="514350" indent="-514350">
              <a:lnSpc>
                <a:spcPct val="120000"/>
              </a:lnSpc>
              <a:spcBef>
                <a:spcPts val="600"/>
              </a:spcBef>
              <a:buFont typeface="+mj-lt"/>
              <a:buAutoNum type="arabicPeriod"/>
            </a:pPr>
            <a:r>
              <a:rPr lang="en-US" dirty="0"/>
              <a:t>Community Development Block Grant (CDBG)</a:t>
            </a:r>
          </a:p>
          <a:p>
            <a:pPr marL="514350" indent="-514350">
              <a:lnSpc>
                <a:spcPct val="120000"/>
              </a:lnSpc>
              <a:spcBef>
                <a:spcPts val="600"/>
              </a:spcBef>
              <a:buFont typeface="+mj-lt"/>
              <a:buAutoNum type="arabicPeriod"/>
            </a:pPr>
            <a:r>
              <a:rPr lang="en-US" dirty="0"/>
              <a:t>HOME Investment Partnership Act (HOME)</a:t>
            </a:r>
          </a:p>
          <a:p>
            <a:pPr marL="514350" indent="-514350">
              <a:lnSpc>
                <a:spcPct val="120000"/>
              </a:lnSpc>
              <a:spcBef>
                <a:spcPts val="600"/>
              </a:spcBef>
              <a:buFont typeface="+mj-lt"/>
              <a:buAutoNum type="arabicPeriod"/>
            </a:pPr>
            <a:r>
              <a:rPr lang="en-US" dirty="0"/>
              <a:t>Housing Opportunities for Persons Living with HIV/AIDS (HOPWA)</a:t>
            </a:r>
          </a:p>
          <a:p>
            <a:pPr marL="514350" indent="-514350">
              <a:lnSpc>
                <a:spcPct val="120000"/>
              </a:lnSpc>
              <a:spcBef>
                <a:spcPts val="600"/>
              </a:spcBef>
              <a:buFont typeface="+mj-lt"/>
              <a:buAutoNum type="arabicPeriod"/>
            </a:pPr>
            <a:r>
              <a:rPr lang="en-US" dirty="0"/>
              <a:t>Emergency Solutions Grant (ESG)</a:t>
            </a:r>
          </a:p>
        </p:txBody>
      </p:sp>
      <p:sp>
        <p:nvSpPr>
          <p:cNvPr id="4" name="Text Placeholder 3"/>
          <p:cNvSpPr>
            <a:spLocks noGrp="1"/>
          </p:cNvSpPr>
          <p:nvPr>
            <p:ph type="body" sz="quarter" idx="11"/>
          </p:nvPr>
        </p:nvSpPr>
        <p:spPr/>
        <p:txBody>
          <a:bodyPr/>
          <a:lstStyle/>
          <a:p>
            <a:r>
              <a:rPr lang="en-US" dirty="0"/>
              <a:t>CP is a funding and application document for four (4) formula grants</a:t>
            </a:r>
          </a:p>
        </p:txBody>
      </p:sp>
    </p:spTree>
    <p:extLst>
      <p:ext uri="{BB962C8B-B14F-4D97-AF65-F5344CB8AC3E}">
        <p14:creationId xmlns:p14="http://schemas.microsoft.com/office/powerpoint/2010/main" val="1516623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Consolidated Plan (CP)? (cont’d)</a:t>
            </a:r>
          </a:p>
        </p:txBody>
      </p:sp>
      <p:sp>
        <p:nvSpPr>
          <p:cNvPr id="3" name="Content Placeholder 2"/>
          <p:cNvSpPr>
            <a:spLocks noGrp="1"/>
          </p:cNvSpPr>
          <p:nvPr>
            <p:ph sz="half" idx="1"/>
          </p:nvPr>
        </p:nvSpPr>
        <p:spPr/>
        <p:txBody>
          <a:bodyPr>
            <a:normAutofit/>
          </a:bodyPr>
          <a:lstStyle/>
          <a:p>
            <a:pPr>
              <a:lnSpc>
                <a:spcPct val="100000"/>
              </a:lnSpc>
              <a:spcBef>
                <a:spcPts val="1200"/>
              </a:spcBef>
            </a:pPr>
            <a:r>
              <a:rPr lang="en-US" dirty="0"/>
              <a:t>New Orleans was a pilot user of new HUD planning program </a:t>
            </a:r>
          </a:p>
          <a:p>
            <a:pPr lvl="1">
              <a:lnSpc>
                <a:spcPct val="100000"/>
              </a:lnSpc>
              <a:spcBef>
                <a:spcPts val="1200"/>
              </a:spcBef>
            </a:pPr>
            <a:r>
              <a:rPr lang="en-US" dirty="0"/>
              <a:t>Provided with statistics from HUD that are used along with locally driven figures</a:t>
            </a:r>
          </a:p>
        </p:txBody>
      </p:sp>
      <p:sp>
        <p:nvSpPr>
          <p:cNvPr id="4" name="Text Placeholder 3"/>
          <p:cNvSpPr>
            <a:spLocks noGrp="1"/>
          </p:cNvSpPr>
          <p:nvPr>
            <p:ph type="body" sz="quarter" idx="11"/>
          </p:nvPr>
        </p:nvSpPr>
        <p:spPr/>
        <p:txBody>
          <a:bodyPr/>
          <a:lstStyle/>
          <a:p>
            <a:r>
              <a:rPr lang="en-US" dirty="0"/>
              <a:t>CP is a data-driven document used to determine the monetary needs of an area</a:t>
            </a:r>
          </a:p>
        </p:txBody>
      </p:sp>
      <p:sp>
        <p:nvSpPr>
          <p:cNvPr id="5" name="TextBox 4"/>
          <p:cNvSpPr txBox="1"/>
          <p:nvPr/>
        </p:nvSpPr>
        <p:spPr>
          <a:xfrm>
            <a:off x="1200150" y="4405745"/>
            <a:ext cx="7315198" cy="1015663"/>
          </a:xfrm>
          <a:prstGeom prst="rect">
            <a:avLst/>
          </a:prstGeom>
          <a:solidFill>
            <a:srgbClr val="F7E76F"/>
          </a:solidFill>
          <a:ln>
            <a:solidFill>
              <a:srgbClr val="242424"/>
            </a:solidFill>
          </a:ln>
        </p:spPr>
        <p:txBody>
          <a:bodyPr wrap="square" rtlCol="0">
            <a:spAutoFit/>
          </a:bodyPr>
          <a:lstStyle/>
          <a:p>
            <a:pPr algn="ctr"/>
            <a:r>
              <a:rPr lang="en-US" sz="2000" b="1" dirty="0">
                <a:latin typeface="Segoe UI" panose="020B0502040204020203" pitchFamily="34" charset="0"/>
                <a:cs typeface="Segoe UI" panose="020B0502040204020203" pitchFamily="34" charset="0"/>
              </a:rPr>
              <a:t>A document was arranged so HUD could see the needs of the jurisdiction and how the jurisdiction plans to address those needs, providing consistency throughout the country</a:t>
            </a:r>
          </a:p>
        </p:txBody>
      </p:sp>
    </p:spTree>
    <p:extLst>
      <p:ext uri="{BB962C8B-B14F-4D97-AF65-F5344CB8AC3E}">
        <p14:creationId xmlns:p14="http://schemas.microsoft.com/office/powerpoint/2010/main" val="3998403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Consolidated Plan (CP)? (cont’d)</a:t>
            </a:r>
          </a:p>
        </p:txBody>
      </p:sp>
      <p:sp>
        <p:nvSpPr>
          <p:cNvPr id="3" name="Content Placeholder 2"/>
          <p:cNvSpPr>
            <a:spLocks noGrp="1"/>
          </p:cNvSpPr>
          <p:nvPr>
            <p:ph sz="half" idx="1"/>
          </p:nvPr>
        </p:nvSpPr>
        <p:spPr/>
        <p:txBody>
          <a:bodyPr>
            <a:normAutofit fontScale="92500" lnSpcReduction="20000"/>
          </a:bodyPr>
          <a:lstStyle/>
          <a:p>
            <a:pPr marL="514350" indent="-514350">
              <a:lnSpc>
                <a:spcPct val="110000"/>
              </a:lnSpc>
              <a:buFont typeface="+mj-lt"/>
              <a:buAutoNum type="arabicPeriod"/>
            </a:pPr>
            <a:r>
              <a:rPr lang="en-US" b="1" dirty="0"/>
              <a:t>Needs Assessment:</a:t>
            </a:r>
            <a:r>
              <a:rPr lang="en-US" dirty="0"/>
              <a:t> what are the needs of the community?</a:t>
            </a:r>
          </a:p>
          <a:p>
            <a:pPr marL="514350" indent="-514350">
              <a:lnSpc>
                <a:spcPct val="110000"/>
              </a:lnSpc>
              <a:buFont typeface="+mj-lt"/>
              <a:buAutoNum type="arabicPeriod"/>
            </a:pPr>
            <a:r>
              <a:rPr lang="en-US" b="1" dirty="0"/>
              <a:t>Housing Market Analysis: </a:t>
            </a:r>
            <a:r>
              <a:rPr lang="en-US" dirty="0"/>
              <a:t>what exists in the community right now?</a:t>
            </a:r>
          </a:p>
          <a:p>
            <a:pPr marL="514350" indent="-514350">
              <a:lnSpc>
                <a:spcPct val="110000"/>
              </a:lnSpc>
              <a:buFont typeface="+mj-lt"/>
              <a:buAutoNum type="arabicPeriod"/>
            </a:pPr>
            <a:r>
              <a:rPr lang="en-US" b="1" dirty="0"/>
              <a:t>Strategic Plan:</a:t>
            </a:r>
            <a:r>
              <a:rPr lang="en-US" dirty="0"/>
              <a:t> how will limited funds be invested in a way that leverages other resources to achieve both short- and long-term results?</a:t>
            </a:r>
          </a:p>
          <a:p>
            <a:pPr marL="514350" indent="-514350">
              <a:lnSpc>
                <a:spcPct val="110000"/>
              </a:lnSpc>
              <a:buFont typeface="+mj-lt"/>
              <a:buAutoNum type="arabicPeriod"/>
            </a:pPr>
            <a:r>
              <a:rPr lang="en-US" b="1" dirty="0"/>
              <a:t>Annual Action Plan: </a:t>
            </a:r>
            <a:r>
              <a:rPr lang="en-US" dirty="0"/>
              <a:t>how are current year funds being expended?</a:t>
            </a:r>
          </a:p>
        </p:txBody>
      </p:sp>
      <p:sp>
        <p:nvSpPr>
          <p:cNvPr id="4" name="Text Placeholder 3"/>
          <p:cNvSpPr>
            <a:spLocks noGrp="1"/>
          </p:cNvSpPr>
          <p:nvPr>
            <p:ph type="body" sz="quarter" idx="11"/>
          </p:nvPr>
        </p:nvSpPr>
        <p:spPr/>
        <p:txBody>
          <a:bodyPr/>
          <a:lstStyle/>
          <a:p>
            <a:r>
              <a:rPr lang="en-US" dirty="0"/>
              <a:t>There are four different components that form the CP</a:t>
            </a:r>
          </a:p>
        </p:txBody>
      </p:sp>
    </p:spTree>
    <p:extLst>
      <p:ext uri="{BB962C8B-B14F-4D97-AF65-F5344CB8AC3E}">
        <p14:creationId xmlns:p14="http://schemas.microsoft.com/office/powerpoint/2010/main" val="2737022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Participation &amp; Input</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2277713055"/>
              </p:ext>
            </p:extLst>
          </p:nvPr>
        </p:nvGraphicFramePr>
        <p:xfrm>
          <a:off x="1200150" y="1825625"/>
          <a:ext cx="7315200" cy="399288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tblGrid>
              <a:tr h="370840">
                <a:tc>
                  <a:txBody>
                    <a:bodyPr/>
                    <a:lstStyle/>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Housing Advocates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Fair Housing Advocates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Social Justice Advocates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Homelessness Advocates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Non-Profit &amp; For-Profit Developers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Workforce &amp; Economic Development Agencies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Transportation Departments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Non-English Speaking Persons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lang="en-US" sz="1800" b="0" dirty="0">
                          <a:solidFill>
                            <a:srgbClr val="242424"/>
                          </a:solidFill>
                          <a:latin typeface="Segoe UI" panose="020B0502040204020203" pitchFamily="34" charset="0"/>
                          <a:cs typeface="Segoe UI" panose="020B0502040204020203" pitchFamily="34" charset="0"/>
                        </a:rPr>
                        <a:t>Education &amp; Public Health</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Special-Needs Population</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Social Service Advocates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Community Development Organizations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Community Leaders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CNO Key Departments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Foundations &amp; Private-Sector Initiatives</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Parks, Recreation &amp; Public Safety</a:t>
                      </a:r>
                    </a:p>
                    <a:p>
                      <a:pPr marL="285750" indent="-285750">
                        <a:lnSpc>
                          <a:spcPct val="100000"/>
                        </a:lnSpc>
                        <a:spcBef>
                          <a:spcPts val="600"/>
                        </a:spcBef>
                        <a:buFont typeface="Wingdings" panose="05000000000000000000" pitchFamily="2" charset="2"/>
                        <a:buChar char="§"/>
                      </a:pPr>
                      <a:r>
                        <a:rPr lang="en-US" sz="1800" b="0" dirty="0">
                          <a:solidFill>
                            <a:srgbClr val="242424"/>
                          </a:solidFill>
                          <a:latin typeface="Segoe UI" panose="020B0502040204020203" pitchFamily="34" charset="0"/>
                          <a:cs typeface="Segoe UI" panose="020B0502040204020203" pitchFamily="34" charset="0"/>
                        </a:rPr>
                        <a:t>Low-Income Residents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4" name="Text Placeholder 3"/>
          <p:cNvSpPr>
            <a:spLocks noGrp="1"/>
          </p:cNvSpPr>
          <p:nvPr>
            <p:ph type="body" sz="quarter" idx="11"/>
          </p:nvPr>
        </p:nvSpPr>
        <p:spPr/>
        <p:txBody>
          <a:bodyPr/>
          <a:lstStyle/>
          <a:p>
            <a:r>
              <a:rPr lang="en-US" dirty="0"/>
              <a:t>Stakeholder organization representatives and citizens provide input for the CP</a:t>
            </a:r>
          </a:p>
        </p:txBody>
      </p:sp>
    </p:spTree>
    <p:extLst>
      <p:ext uri="{BB962C8B-B14F-4D97-AF65-F5344CB8AC3E}">
        <p14:creationId xmlns:p14="http://schemas.microsoft.com/office/powerpoint/2010/main" val="400511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Participation &amp; Input (cont’d)</a:t>
            </a:r>
          </a:p>
        </p:txBody>
      </p:sp>
      <p:sp>
        <p:nvSpPr>
          <p:cNvPr id="4" name="Text Placeholder 3"/>
          <p:cNvSpPr>
            <a:spLocks noGrp="1"/>
          </p:cNvSpPr>
          <p:nvPr>
            <p:ph type="body" sz="quarter" idx="11"/>
          </p:nvPr>
        </p:nvSpPr>
        <p:spPr/>
        <p:txBody>
          <a:bodyPr/>
          <a:lstStyle/>
          <a:p>
            <a:r>
              <a:rPr lang="en-US" dirty="0"/>
              <a:t>Stakeholders serve as a liaison between the OCD and citizens on the development of the CP</a:t>
            </a:r>
          </a:p>
        </p:txBody>
      </p:sp>
      <p:sp>
        <p:nvSpPr>
          <p:cNvPr id="3" name="Content Placeholder 2"/>
          <p:cNvSpPr>
            <a:spLocks noGrp="1"/>
          </p:cNvSpPr>
          <p:nvPr>
            <p:ph sz="half" idx="1"/>
          </p:nvPr>
        </p:nvSpPr>
        <p:spPr/>
        <p:txBody>
          <a:bodyPr/>
          <a:lstStyle/>
          <a:p>
            <a:pPr>
              <a:lnSpc>
                <a:spcPct val="100000"/>
              </a:lnSpc>
              <a:spcBef>
                <a:spcPts val="1200"/>
              </a:spcBef>
            </a:pPr>
            <a:r>
              <a:rPr lang="en-US" dirty="0"/>
              <a:t>Increase citizen participation feedback through outreach efforts for citizens to exercise their voice in CP process</a:t>
            </a:r>
          </a:p>
          <a:p>
            <a:r>
              <a:rPr lang="en-US" dirty="0"/>
              <a:t>Serve as messengers to the community on how the goals identified in the City’s AFH inform the priorities and objectives of the CP</a:t>
            </a:r>
          </a:p>
        </p:txBody>
      </p:sp>
    </p:spTree>
    <p:extLst>
      <p:ext uri="{BB962C8B-B14F-4D97-AF65-F5344CB8AC3E}">
        <p14:creationId xmlns:p14="http://schemas.microsoft.com/office/powerpoint/2010/main" val="2864493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2017-2021 Consolidated Plan Goals</a:t>
            </a:r>
          </a:p>
        </p:txBody>
      </p:sp>
      <p:sp>
        <p:nvSpPr>
          <p:cNvPr id="3" name="Content Placeholder 2"/>
          <p:cNvSpPr>
            <a:spLocks noGrp="1"/>
          </p:cNvSpPr>
          <p:nvPr>
            <p:ph sz="half" idx="1"/>
          </p:nvPr>
        </p:nvSpPr>
        <p:spPr>
          <a:xfrm>
            <a:off x="628652" y="1232649"/>
            <a:ext cx="7886698" cy="4442316"/>
          </a:xfrm>
          <a:solidFill>
            <a:schemeClr val="bg1"/>
          </a:solidFill>
        </p:spPr>
        <p:txBody>
          <a:bodyPr>
            <a:normAutofit/>
          </a:bodyPr>
          <a:lstStyle/>
          <a:p>
            <a:pPr>
              <a:lnSpc>
                <a:spcPct val="100000"/>
              </a:lnSpc>
            </a:pPr>
            <a:r>
              <a:rPr lang="en-US" b="1" dirty="0"/>
              <a:t>Goal #1</a:t>
            </a:r>
            <a:r>
              <a:rPr lang="en-US" dirty="0"/>
              <a:t>: Support development of new affordable rental &amp; homeownership  opportunities in less than one (1) year</a:t>
            </a:r>
          </a:p>
          <a:p>
            <a:pPr>
              <a:lnSpc>
                <a:spcPct val="100000"/>
              </a:lnSpc>
            </a:pPr>
            <a:r>
              <a:rPr lang="en-US" b="1" dirty="0"/>
              <a:t>Goal #2</a:t>
            </a:r>
            <a:r>
              <a:rPr lang="en-US" dirty="0"/>
              <a:t>: Lower barriers to expanded affordable housing in high-opportunity areas through inclusive strategies in less than one (1) year</a:t>
            </a:r>
          </a:p>
          <a:p>
            <a:pPr>
              <a:lnSpc>
                <a:spcPct val="100000"/>
              </a:lnSpc>
            </a:pPr>
            <a:r>
              <a:rPr lang="en-US" b="1" dirty="0"/>
              <a:t>Goal #3</a:t>
            </a:r>
            <a:r>
              <a:rPr lang="en-US" dirty="0"/>
              <a:t>: Preserve affordability and improve quality of existing rental &amp; homeownership opportunities in less than one (1) year</a:t>
            </a:r>
          </a:p>
        </p:txBody>
      </p:sp>
    </p:spTree>
    <p:extLst>
      <p:ext uri="{BB962C8B-B14F-4D97-AF65-F5344CB8AC3E}">
        <p14:creationId xmlns:p14="http://schemas.microsoft.com/office/powerpoint/2010/main" val="13397757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AE5FC1A-A15C-4CC2-B20C-A46902D5C6F7}" vid="{FC7B0DD8-E2D8-485C-B49B-0DBA37ABE8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Template v16</Template>
  <TotalTime>330</TotalTime>
  <Words>1814</Words>
  <Application>Microsoft Office PowerPoint</Application>
  <PresentationFormat>On-screen Show (4:3)</PresentationFormat>
  <Paragraphs>155</Paragraphs>
  <Slides>18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Segoe UI</vt:lpstr>
      <vt:lpstr>Segoe UI Semibold</vt:lpstr>
      <vt:lpstr>Segoe UI Semilight</vt:lpstr>
      <vt:lpstr>Times New Roman</vt:lpstr>
      <vt:lpstr>Wingdings</vt:lpstr>
      <vt:lpstr>Office Theme</vt:lpstr>
      <vt:lpstr>2017-2021 Consolidated Plan  Stakeholders Meeting</vt:lpstr>
      <vt:lpstr>Department Mission and Vision Statements</vt:lpstr>
      <vt:lpstr>What Is the Consolidated Plan (CP)?</vt:lpstr>
      <vt:lpstr>What Is the Consolidated Plan (CP)? (cont’d)</vt:lpstr>
      <vt:lpstr>What Is the Consolidated Plan (CP)? (cont’d)</vt:lpstr>
      <vt:lpstr>What Is the Consolidated Plan (CP)? (cont’d)</vt:lpstr>
      <vt:lpstr>Community Participation &amp; Input</vt:lpstr>
      <vt:lpstr>Community Participation &amp; Input (cont’d)</vt:lpstr>
      <vt:lpstr>2017-2021 Consolidated Plan Goals</vt:lpstr>
      <vt:lpstr>2017-2021 Consolidated Plan Goals (cont’d)</vt:lpstr>
      <vt:lpstr>2017-2021 Consolidated Plan Goals (cont’d)</vt:lpstr>
      <vt:lpstr>2017-2021 Consolidated Plan Goals (cont’d)</vt:lpstr>
      <vt:lpstr>2016 Housing Programs</vt:lpstr>
      <vt:lpstr>2016 Housing Programs (cont’d)</vt:lpstr>
      <vt:lpstr>2016 Housing Programs (cont’d)</vt:lpstr>
      <vt:lpstr>2016 HUD Allocation to OCD</vt:lpstr>
      <vt:lpstr>Facilitate, Link, and Leverage </vt:lpstr>
      <vt:lpstr>Timeline</vt:lpstr>
    </vt:vector>
  </TitlesOfParts>
  <Company>City of New Orleans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M. Hennings</dc:creator>
  <cp:lastModifiedBy>Ciara Stein</cp:lastModifiedBy>
  <cp:revision>19</cp:revision>
  <cp:lastPrinted>2016-08-01T15:13:21Z</cp:lastPrinted>
  <dcterms:created xsi:type="dcterms:W3CDTF">2017-03-02T21:18:10Z</dcterms:created>
  <dcterms:modified xsi:type="dcterms:W3CDTF">2017-03-27T19:56:48Z</dcterms:modified>
</cp:coreProperties>
</file>